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355" r:id="rId3"/>
    <p:sldId id="311" r:id="rId4"/>
    <p:sldId id="257" r:id="rId5"/>
    <p:sldId id="356" r:id="rId6"/>
    <p:sldId id="346" r:id="rId7"/>
    <p:sldId id="268" r:id="rId8"/>
    <p:sldId id="357" r:id="rId9"/>
    <p:sldId id="343" r:id="rId10"/>
    <p:sldId id="344" r:id="rId11"/>
    <p:sldId id="345" r:id="rId12"/>
    <p:sldId id="317" r:id="rId13"/>
    <p:sldId id="322" r:id="rId14"/>
    <p:sldId id="314" r:id="rId15"/>
    <p:sldId id="316" r:id="rId16"/>
    <p:sldId id="318" r:id="rId17"/>
    <p:sldId id="319" r:id="rId18"/>
    <p:sldId id="335" r:id="rId19"/>
    <p:sldId id="323" r:id="rId20"/>
    <p:sldId id="339" r:id="rId21"/>
    <p:sldId id="358" r:id="rId22"/>
    <p:sldId id="359" r:id="rId23"/>
    <p:sldId id="367" r:id="rId24"/>
    <p:sldId id="369" r:id="rId25"/>
    <p:sldId id="360" r:id="rId26"/>
    <p:sldId id="370" r:id="rId27"/>
    <p:sldId id="368" r:id="rId28"/>
    <p:sldId id="361" r:id="rId29"/>
    <p:sldId id="324" r:id="rId30"/>
    <p:sldId id="371" r:id="rId31"/>
    <p:sldId id="328" r:id="rId32"/>
    <p:sldId id="320" r:id="rId33"/>
    <p:sldId id="347" r:id="rId34"/>
    <p:sldId id="321" r:id="rId35"/>
    <p:sldId id="348" r:id="rId36"/>
    <p:sldId id="362" r:id="rId37"/>
    <p:sldId id="325" r:id="rId38"/>
    <p:sldId id="326" r:id="rId39"/>
    <p:sldId id="330" r:id="rId40"/>
    <p:sldId id="349" r:id="rId41"/>
    <p:sldId id="350" r:id="rId42"/>
    <p:sldId id="351" r:id="rId43"/>
    <p:sldId id="327" r:id="rId44"/>
    <p:sldId id="364" r:id="rId45"/>
    <p:sldId id="365" r:id="rId46"/>
    <p:sldId id="329" r:id="rId47"/>
    <p:sldId id="352" r:id="rId48"/>
    <p:sldId id="353" r:id="rId49"/>
    <p:sldId id="336" r:id="rId50"/>
    <p:sldId id="354" r:id="rId51"/>
    <p:sldId id="372" r:id="rId52"/>
    <p:sldId id="373" r:id="rId53"/>
    <p:sldId id="337" r:id="rId54"/>
    <p:sldId id="338" r:id="rId55"/>
    <p:sldId id="366" r:id="rId56"/>
    <p:sldId id="331" r:id="rId57"/>
    <p:sldId id="333" r:id="rId58"/>
    <p:sldId id="334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a Nguyen" initials="MN" lastIdx="1" clrIdx="0">
    <p:extLst>
      <p:ext uri="{19B8F6BF-5375-455C-9EA6-DF929625EA0E}">
        <p15:presenceInfo xmlns:p15="http://schemas.microsoft.com/office/powerpoint/2012/main" userId="c0902fdd08740ff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21" autoAdjust="0"/>
    <p:restoredTop sz="94660"/>
  </p:normalViewPr>
  <p:slideViewPr>
    <p:cSldViewPr>
      <p:cViewPr varScale="1">
        <p:scale>
          <a:sx n="108" d="100"/>
          <a:sy n="108" d="100"/>
        </p:scale>
        <p:origin x="102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1-11T13:26:50.162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3F86F-4D0D-4077-8D69-6E3C7FEA787A}" type="datetimeFigureOut">
              <a:rPr lang="en-SG" smtClean="0"/>
              <a:t>13/1/2016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F1ACB-269A-4EE0-9D57-9451CD1A0C3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21440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3F86F-4D0D-4077-8D69-6E3C7FEA787A}" type="datetimeFigureOut">
              <a:rPr lang="en-SG" smtClean="0"/>
              <a:t>13/1/2016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F1ACB-269A-4EE0-9D57-9451CD1A0C3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11643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3F86F-4D0D-4077-8D69-6E3C7FEA787A}" type="datetimeFigureOut">
              <a:rPr lang="en-SG" smtClean="0"/>
              <a:t>13/1/2016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F1ACB-269A-4EE0-9D57-9451CD1A0C3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77222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3F86F-4D0D-4077-8D69-6E3C7FEA787A}" type="datetimeFigureOut">
              <a:rPr lang="en-SG" smtClean="0"/>
              <a:t>13/1/2016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F1ACB-269A-4EE0-9D57-9451CD1A0C3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67788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3F86F-4D0D-4077-8D69-6E3C7FEA787A}" type="datetimeFigureOut">
              <a:rPr lang="en-SG" smtClean="0"/>
              <a:t>13/1/2016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F1ACB-269A-4EE0-9D57-9451CD1A0C3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85823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3F86F-4D0D-4077-8D69-6E3C7FEA787A}" type="datetimeFigureOut">
              <a:rPr lang="en-SG" smtClean="0"/>
              <a:t>13/1/2016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F1ACB-269A-4EE0-9D57-9451CD1A0C3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27911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3F86F-4D0D-4077-8D69-6E3C7FEA787A}" type="datetimeFigureOut">
              <a:rPr lang="en-SG" smtClean="0"/>
              <a:t>13/1/2016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F1ACB-269A-4EE0-9D57-9451CD1A0C3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79767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3F86F-4D0D-4077-8D69-6E3C7FEA787A}" type="datetimeFigureOut">
              <a:rPr lang="en-SG" smtClean="0"/>
              <a:t>13/1/2016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F1ACB-269A-4EE0-9D57-9451CD1A0C3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32831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3F86F-4D0D-4077-8D69-6E3C7FEA787A}" type="datetimeFigureOut">
              <a:rPr lang="en-SG" smtClean="0"/>
              <a:t>13/1/2016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F1ACB-269A-4EE0-9D57-9451CD1A0C3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21741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3F86F-4D0D-4077-8D69-6E3C7FEA787A}" type="datetimeFigureOut">
              <a:rPr lang="en-SG" smtClean="0"/>
              <a:t>13/1/2016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F1ACB-269A-4EE0-9D57-9451CD1A0C3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98437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3F86F-4D0D-4077-8D69-6E3C7FEA787A}" type="datetimeFigureOut">
              <a:rPr lang="en-SG" smtClean="0"/>
              <a:t>13/1/2016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F1ACB-269A-4EE0-9D57-9451CD1A0C3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3991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3F86F-4D0D-4077-8D69-6E3C7FEA787A}" type="datetimeFigureOut">
              <a:rPr lang="en-SG" smtClean="0"/>
              <a:t>13/1/2016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F1ACB-269A-4EE0-9D57-9451CD1A0C39}" type="slidenum">
              <a:rPr lang="en-SG" smtClean="0"/>
              <a:t>‹#›</a:t>
            </a:fld>
            <a:endParaRPr lang="en-SG"/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504" y="116632"/>
            <a:ext cx="3552824" cy="10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1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68760"/>
            <a:ext cx="3766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</a:t>
            </a:r>
            <a:r>
              <a:rPr lang="en-SG" dirty="0">
                <a:latin typeface="Arial Black" panose="020B0A04020102020204" pitchFamily="34" charset="0"/>
              </a:rPr>
              <a:t>.	</a:t>
            </a:r>
            <a:r>
              <a:rPr lang="en-SG" dirty="0" smtClean="0">
                <a:latin typeface="Arial Black" panose="020B0A04020102020204" pitchFamily="34" charset="0"/>
              </a:rPr>
              <a:t>Install </a:t>
            </a:r>
            <a:r>
              <a:rPr lang="en-SG" dirty="0" err="1" smtClean="0">
                <a:latin typeface="Arial Black" panose="020B0A04020102020204" pitchFamily="34" charset="0"/>
              </a:rPr>
              <a:t>JobPortal</a:t>
            </a:r>
            <a:r>
              <a:rPr lang="en-SG" dirty="0" smtClean="0">
                <a:latin typeface="Arial Black" panose="020B0A04020102020204" pitchFamily="34" charset="0"/>
              </a:rPr>
              <a:t> App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86049"/>
            <a:ext cx="316656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This screen is displayed to confirm permission to access phone/contact/SMS/Camera… if user wants to install the app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407" y="3319001"/>
            <a:ext cx="50356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 smtClean="0"/>
              <a:t>User </a:t>
            </a:r>
            <a:r>
              <a:rPr lang="en-SG" sz="1400" dirty="0"/>
              <a:t>Storyboard: 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When a jobseeker downloads the app file “</a:t>
            </a:r>
            <a:r>
              <a:rPr lang="en-SG" sz="1400" dirty="0" err="1" smtClean="0"/>
              <a:t>JobPortal.apk</a:t>
            </a:r>
            <a:r>
              <a:rPr lang="en-SG" sz="1400" dirty="0" smtClean="0"/>
              <a:t>” and start to install, the app displays access permission confirmation as screenshot.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Click Accept to install</a:t>
            </a:r>
          </a:p>
        </p:txBody>
      </p:sp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5529983" y="1279179"/>
            <a:ext cx="3218481" cy="5102149"/>
          </a:xfrm>
          <a:prstGeom prst="rect">
            <a:avLst/>
          </a:prstGeom>
        </p:spPr>
      </p:pic>
      <p:sp>
        <p:nvSpPr>
          <p:cNvPr id="2" name="Rounded Rectangular Callout 1"/>
          <p:cNvSpPr/>
          <p:nvPr/>
        </p:nvSpPr>
        <p:spPr>
          <a:xfrm>
            <a:off x="1115616" y="4797152"/>
            <a:ext cx="3312368" cy="1584176"/>
          </a:xfrm>
          <a:prstGeom prst="wedgeRoundRectCallout">
            <a:avLst>
              <a:gd name="adj1" fmla="val 76759"/>
              <a:gd name="adj2" fmla="val -793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screen only displayed if we upload the app to </a:t>
            </a:r>
            <a:r>
              <a:rPr lang="en-US" dirty="0" err="1" smtClean="0"/>
              <a:t>GooglePlay</a:t>
            </a:r>
            <a:r>
              <a:rPr lang="en-US" dirty="0" smtClean="0"/>
              <a:t> / </a:t>
            </a:r>
            <a:r>
              <a:rPr lang="en-US" dirty="0" err="1" smtClean="0"/>
              <a:t>AppStore</a:t>
            </a:r>
            <a:endParaRPr lang="en-US" dirty="0" smtClean="0"/>
          </a:p>
          <a:p>
            <a:r>
              <a:rPr lang="en-US" dirty="0" smtClean="0"/>
              <a:t>For test environment it is NOT displayed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89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68760"/>
            <a:ext cx="4607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1.7.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Search Criteria (</a:t>
            </a:r>
            <a:r>
              <a:rPr lang="en-SG" dirty="0" err="1" smtClean="0">
                <a:latin typeface="Arial Black" panose="020B0A04020102020204" pitchFamily="34" charset="0"/>
              </a:rPr>
              <a:t>JobSeeker</a:t>
            </a:r>
            <a:r>
              <a:rPr lang="en-SG" dirty="0" smtClean="0">
                <a:latin typeface="Arial Black" panose="020B0A04020102020204" pitchFamily="34" charset="0"/>
              </a:rPr>
              <a:t>)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86049"/>
            <a:ext cx="46067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400" b="1" dirty="0"/>
          </a:p>
          <a:p>
            <a:r>
              <a:rPr lang="en-SG" sz="1400" dirty="0" smtClean="0"/>
              <a:t>•  When Jobseeker touch “</a:t>
            </a:r>
            <a:r>
              <a:rPr lang="en-SG" sz="1400" b="1" dirty="0" smtClean="0"/>
              <a:t>Search Jobs</a:t>
            </a:r>
            <a:r>
              <a:rPr lang="en-SG" sz="1400" dirty="0" smtClean="0"/>
              <a:t>” option from left menu, the </a:t>
            </a:r>
            <a:r>
              <a:rPr lang="en-SG" sz="1400" b="1" dirty="0" smtClean="0"/>
              <a:t>Search</a:t>
            </a:r>
            <a:r>
              <a:rPr lang="en-SG" sz="1400" dirty="0" smtClean="0"/>
              <a:t> screen displays as design</a:t>
            </a:r>
          </a:p>
          <a:p>
            <a:endParaRPr lang="en-SG" sz="14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484321" y="3068960"/>
            <a:ext cx="395865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Enter a job title or keywords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Select job types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Select locations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Select salary ranges</a:t>
            </a:r>
            <a:endParaRPr lang="en-SG" sz="1400" b="1" dirty="0" smtClean="0"/>
          </a:p>
          <a:p>
            <a:pPr marL="285750" indent="-285750">
              <a:buFontTx/>
              <a:buChar char="-"/>
            </a:pPr>
            <a:r>
              <a:rPr lang="en-SG" sz="1400" dirty="0" smtClean="0"/>
              <a:t>Touch “</a:t>
            </a:r>
            <a:r>
              <a:rPr lang="en-SG" sz="1400" b="1" dirty="0" smtClean="0"/>
              <a:t>Search</a:t>
            </a:r>
            <a:r>
              <a:rPr lang="en-SG" sz="1400" dirty="0" smtClean="0"/>
              <a:t>” button</a:t>
            </a: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5724128" y="1320185"/>
            <a:ext cx="3046730" cy="510730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76059" y="4637511"/>
            <a:ext cx="359208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400" dirty="0" smtClean="0">
                <a:solidFill>
                  <a:srgbClr val="FF0000"/>
                </a:solidFill>
              </a:rPr>
              <a:t>We have 3 job types for Jobseeker to search:</a:t>
            </a:r>
          </a:p>
          <a:p>
            <a:pPr lvl="0"/>
            <a:r>
              <a:rPr lang="en-US" sz="1400" dirty="0" smtClean="0">
                <a:solidFill>
                  <a:srgbClr val="FF0000"/>
                </a:solidFill>
              </a:rPr>
              <a:t>1. Full-Time/Contract</a:t>
            </a:r>
            <a:endParaRPr lang="en-US" sz="1400" dirty="0">
              <a:solidFill>
                <a:srgbClr val="FF0000"/>
              </a:solidFill>
            </a:endParaRPr>
          </a:p>
          <a:p>
            <a:pPr lvl="0"/>
            <a:r>
              <a:rPr lang="en-US" sz="1400" dirty="0" smtClean="0">
                <a:solidFill>
                  <a:srgbClr val="FF0000"/>
                </a:solidFill>
              </a:rPr>
              <a:t>2. Part-Time/Temporary/Project </a:t>
            </a:r>
            <a:r>
              <a:rPr lang="en-US" sz="1400" dirty="0">
                <a:solidFill>
                  <a:srgbClr val="FF0000"/>
                </a:solidFill>
              </a:rPr>
              <a:t>Basis</a:t>
            </a:r>
          </a:p>
          <a:p>
            <a:pPr lvl="0"/>
            <a:r>
              <a:rPr lang="en-US" sz="1400" dirty="0" smtClean="0">
                <a:solidFill>
                  <a:srgbClr val="FF0000"/>
                </a:solidFill>
              </a:rPr>
              <a:t>3. Internship</a:t>
            </a:r>
            <a:endParaRPr lang="en-US" sz="1400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58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111177"/>
            <a:ext cx="2882900" cy="49821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2826" y="1268760"/>
            <a:ext cx="5134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1.8.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Search Jobs Result (</a:t>
            </a:r>
            <a:r>
              <a:rPr lang="en-SG" dirty="0" err="1" smtClean="0">
                <a:latin typeface="Arial Black" panose="020B0A04020102020204" pitchFamily="34" charset="0"/>
              </a:rPr>
              <a:t>JobSeeker</a:t>
            </a:r>
            <a:r>
              <a:rPr lang="en-SG" dirty="0" smtClean="0">
                <a:latin typeface="Arial Black" panose="020B0A04020102020204" pitchFamily="34" charset="0"/>
              </a:rPr>
              <a:t>)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86049"/>
            <a:ext cx="46067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400" b="1" dirty="0"/>
          </a:p>
          <a:p>
            <a:r>
              <a:rPr lang="en-SG" sz="1400" dirty="0" smtClean="0"/>
              <a:t>• </a:t>
            </a:r>
            <a:r>
              <a:rPr lang="en-SG" sz="1400" dirty="0"/>
              <a:t> </a:t>
            </a:r>
            <a:r>
              <a:rPr lang="en-SG" sz="1400" dirty="0" smtClean="0"/>
              <a:t>When touching </a:t>
            </a:r>
            <a:r>
              <a:rPr lang="en-SG" sz="1400" b="1" dirty="0" smtClean="0"/>
              <a:t>Search</a:t>
            </a:r>
            <a:r>
              <a:rPr lang="en-SG" sz="1400" dirty="0" smtClean="0"/>
              <a:t> button, the search result screen displays as screenshot</a:t>
            </a:r>
          </a:p>
          <a:p>
            <a:endParaRPr lang="en-SG" sz="14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95536" y="3386487"/>
            <a:ext cx="39586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  <a:p>
            <a:pPr marL="285750" indent="-285750">
              <a:buFontTx/>
              <a:buChar char="-"/>
            </a:pPr>
            <a:r>
              <a:rPr lang="en-SG" sz="1400" b="1" dirty="0"/>
              <a:t>Swipe left</a:t>
            </a:r>
            <a:r>
              <a:rPr lang="en-SG" sz="1400" dirty="0"/>
              <a:t>: if want to </a:t>
            </a:r>
            <a:r>
              <a:rPr lang="en-SG" sz="1400" dirty="0" smtClean="0"/>
              <a:t>skip job</a:t>
            </a:r>
          </a:p>
          <a:p>
            <a:pPr marL="285750" indent="-285750">
              <a:buFontTx/>
              <a:buChar char="-"/>
            </a:pPr>
            <a:r>
              <a:rPr lang="en-SG" sz="1400" b="1" dirty="0" smtClean="0"/>
              <a:t>Swipe-right</a:t>
            </a:r>
            <a:r>
              <a:rPr lang="en-SG" sz="1400" dirty="0"/>
              <a:t>:  if want to </a:t>
            </a:r>
            <a:r>
              <a:rPr lang="en-SG" sz="1400" dirty="0" smtClean="0"/>
              <a:t>save that </a:t>
            </a:r>
            <a:r>
              <a:rPr lang="en-SG" sz="1400" dirty="0"/>
              <a:t>job</a:t>
            </a:r>
          </a:p>
          <a:p>
            <a:pPr marL="285750" indent="-285750">
              <a:buFontTx/>
              <a:buChar char="-"/>
            </a:pPr>
            <a:r>
              <a:rPr lang="en-SG" sz="1400" b="1" dirty="0"/>
              <a:t>Touch on </a:t>
            </a:r>
            <a:r>
              <a:rPr lang="en-SG" sz="1400" dirty="0"/>
              <a:t>a job to view more details</a:t>
            </a:r>
            <a:r>
              <a:rPr lang="en-SG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Touch “Search Icon”           again to edit the search criteria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Touch         to call </a:t>
            </a:r>
            <a:r>
              <a:rPr lang="en-SG" sz="1400" b="1" dirty="0" smtClean="0"/>
              <a:t>Left menu</a:t>
            </a:r>
            <a:endParaRPr lang="en-SG" sz="1400" b="1" dirty="0"/>
          </a:p>
          <a:p>
            <a:pPr marL="285750" indent="-285750">
              <a:buFontTx/>
              <a:buChar char="-"/>
            </a:pPr>
            <a:endParaRPr lang="en-SG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4890426"/>
            <a:ext cx="190328" cy="2709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4396" y="4476904"/>
            <a:ext cx="262106" cy="23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3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68760"/>
            <a:ext cx="505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1.9.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Job Details screen (</a:t>
            </a:r>
            <a:r>
              <a:rPr lang="en-SG" dirty="0" err="1" smtClean="0">
                <a:latin typeface="Arial Black" panose="020B0A04020102020204" pitchFamily="34" charset="0"/>
              </a:rPr>
              <a:t>JobSeeker</a:t>
            </a:r>
            <a:r>
              <a:rPr lang="en-SG" dirty="0" smtClean="0">
                <a:latin typeface="Arial Black" panose="020B0A04020102020204" pitchFamily="34" charset="0"/>
              </a:rPr>
              <a:t>)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29" y="1786049"/>
            <a:ext cx="500802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400" b="1" dirty="0"/>
          </a:p>
          <a:p>
            <a:r>
              <a:rPr lang="en-SG" sz="1400" dirty="0" smtClean="0"/>
              <a:t>• In every screen when Jobseeker touch on a job then system opens it in more details screen</a:t>
            </a:r>
          </a:p>
          <a:p>
            <a:endParaRPr lang="en-SG" sz="1400" dirty="0" smtClean="0"/>
          </a:p>
          <a:p>
            <a:r>
              <a:rPr lang="en-SG" sz="1400" dirty="0" smtClean="0"/>
              <a:t>•</a:t>
            </a:r>
            <a:r>
              <a:rPr lang="en-SG" sz="1400" dirty="0"/>
              <a:t>The fields and </a:t>
            </a:r>
            <a:r>
              <a:rPr lang="en-SG" sz="1400" dirty="0" smtClean="0"/>
              <a:t>info should be displayed </a:t>
            </a:r>
            <a:r>
              <a:rPr lang="en-SG" sz="1400" dirty="0"/>
              <a:t>as design</a:t>
            </a:r>
          </a:p>
          <a:p>
            <a:endParaRPr lang="en-SG" sz="14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469330" y="3413318"/>
            <a:ext cx="33825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Touch </a:t>
            </a:r>
            <a:r>
              <a:rPr lang="en-SG" sz="1400" b="1" i="1" dirty="0" smtClean="0"/>
              <a:t>Back</a:t>
            </a:r>
            <a:r>
              <a:rPr lang="en-SG" sz="1400" dirty="0" smtClean="0"/>
              <a:t> to return the previous screen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Touch </a:t>
            </a:r>
            <a:r>
              <a:rPr lang="en-SG" sz="1400" b="1" i="1" dirty="0" smtClean="0"/>
              <a:t>Save Job </a:t>
            </a:r>
            <a:r>
              <a:rPr lang="en-SG" sz="1400" dirty="0" smtClean="0"/>
              <a:t>to save that job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Touch </a:t>
            </a:r>
            <a:r>
              <a:rPr lang="en-SG" sz="1400" b="1" i="1" dirty="0" smtClean="0"/>
              <a:t>Apply Job </a:t>
            </a:r>
            <a:r>
              <a:rPr lang="en-SG" sz="1400" dirty="0" smtClean="0"/>
              <a:t>to apply that job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Touch </a:t>
            </a:r>
            <a:r>
              <a:rPr lang="en-SG" sz="1400" b="1" i="1" dirty="0" smtClean="0"/>
              <a:t>Share Job </a:t>
            </a:r>
            <a:r>
              <a:rPr lang="en-SG" sz="1400" dirty="0" smtClean="0"/>
              <a:t>to share </a:t>
            </a:r>
            <a:r>
              <a:rPr lang="en-SG" sz="1400" dirty="0"/>
              <a:t>that job through social </a:t>
            </a:r>
            <a:r>
              <a:rPr lang="en-SG" sz="1400" dirty="0" smtClean="0"/>
              <a:t>media</a:t>
            </a:r>
          </a:p>
          <a:p>
            <a:endParaRPr lang="en-SG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349" y="627834"/>
            <a:ext cx="3201687" cy="589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8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68760"/>
            <a:ext cx="4904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1.10.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Share Job screen (</a:t>
            </a:r>
            <a:r>
              <a:rPr lang="en-SG" dirty="0" err="1" smtClean="0">
                <a:latin typeface="Arial Black" panose="020B0A04020102020204" pitchFamily="34" charset="0"/>
              </a:rPr>
              <a:t>JobSeeker</a:t>
            </a:r>
            <a:r>
              <a:rPr lang="en-SG" dirty="0" smtClean="0">
                <a:latin typeface="Arial Black" panose="020B0A04020102020204" pitchFamily="34" charset="0"/>
              </a:rPr>
              <a:t>)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29" y="1786049"/>
            <a:ext cx="50080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400" b="1" dirty="0"/>
          </a:p>
          <a:p>
            <a:r>
              <a:rPr lang="en-SG" sz="1400" dirty="0" smtClean="0"/>
              <a:t>• </a:t>
            </a:r>
            <a:r>
              <a:rPr lang="en-US" sz="1400" dirty="0"/>
              <a:t>Share job through social media / communication </a:t>
            </a:r>
            <a:r>
              <a:rPr lang="en-US" sz="1400" dirty="0" smtClean="0"/>
              <a:t>platforms</a:t>
            </a:r>
            <a:endParaRPr lang="en-SG" sz="14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469330" y="2996952"/>
            <a:ext cx="39586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When </a:t>
            </a:r>
            <a:r>
              <a:rPr lang="en-SG" sz="1400" dirty="0" err="1" smtClean="0"/>
              <a:t>JobSeeker</a:t>
            </a:r>
            <a:r>
              <a:rPr lang="en-SG" sz="1400" dirty="0" smtClean="0"/>
              <a:t> touch </a:t>
            </a:r>
            <a:r>
              <a:rPr lang="en-SG" sz="1400" b="1" dirty="0" smtClean="0"/>
              <a:t>Share Job </a:t>
            </a:r>
            <a:r>
              <a:rPr lang="en-SG" sz="1400" dirty="0" smtClean="0"/>
              <a:t>from Details screen, the Social media selection screen will be displayed (getting all from the device)</a:t>
            </a:r>
          </a:p>
          <a:p>
            <a:endParaRPr lang="en-SG" sz="1400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652120" y="1638092"/>
            <a:ext cx="2785110" cy="459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7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68760"/>
            <a:ext cx="5070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1.11.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Saved Jobs screen (</a:t>
            </a:r>
            <a:r>
              <a:rPr lang="en-SG" dirty="0" err="1" smtClean="0">
                <a:latin typeface="Arial Black" panose="020B0A04020102020204" pitchFamily="34" charset="0"/>
              </a:rPr>
              <a:t>JobSeeker</a:t>
            </a:r>
            <a:r>
              <a:rPr lang="en-SG" dirty="0" smtClean="0">
                <a:latin typeface="Arial Black" panose="020B0A04020102020204" pitchFamily="34" charset="0"/>
              </a:rPr>
              <a:t>)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86049"/>
            <a:ext cx="43930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400" b="1" dirty="0"/>
          </a:p>
          <a:p>
            <a:r>
              <a:rPr lang="en-SG" sz="1400" dirty="0" smtClean="0"/>
              <a:t>• This screen will be displayed when </a:t>
            </a:r>
            <a:r>
              <a:rPr lang="en-SG" sz="1400" dirty="0" err="1" smtClean="0"/>
              <a:t>JobSeeker</a:t>
            </a:r>
            <a:r>
              <a:rPr lang="en-SG" sz="1400" dirty="0" smtClean="0"/>
              <a:t> touch on “</a:t>
            </a:r>
            <a:r>
              <a:rPr lang="en-SG" sz="1400" b="1" dirty="0" smtClean="0"/>
              <a:t>Saved Jobs</a:t>
            </a:r>
            <a:r>
              <a:rPr lang="en-SG" sz="1400" dirty="0" smtClean="0"/>
              <a:t>” from </a:t>
            </a:r>
            <a:r>
              <a:rPr lang="en-SG" sz="1400" b="1" dirty="0" smtClean="0"/>
              <a:t>left menu</a:t>
            </a:r>
            <a:r>
              <a:rPr lang="en-SG" sz="1400" dirty="0" smtClean="0"/>
              <a:t>. The screen shows all saved jobs.</a:t>
            </a:r>
          </a:p>
          <a:p>
            <a:endParaRPr lang="en-SG" sz="1400" dirty="0" smtClean="0"/>
          </a:p>
          <a:p>
            <a:r>
              <a:rPr lang="en-SG" sz="1400" dirty="0"/>
              <a:t>• </a:t>
            </a:r>
            <a:r>
              <a:rPr lang="en-SG" sz="1400" dirty="0" smtClean="0"/>
              <a:t>For the first time login, jobseeker will see a “</a:t>
            </a:r>
            <a:r>
              <a:rPr lang="en-SG" sz="1400" b="1" dirty="0" smtClean="0"/>
              <a:t>How to use” </a:t>
            </a:r>
            <a:r>
              <a:rPr lang="en-SG" sz="1400" dirty="0" smtClean="0"/>
              <a:t>popup; and if don’t want it to show again then select “I know how to use already” check box</a:t>
            </a:r>
            <a:endParaRPr lang="en-SG" sz="1400" dirty="0"/>
          </a:p>
          <a:p>
            <a:endParaRPr lang="en-SG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477960" y="3965331"/>
            <a:ext cx="40051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  <a:p>
            <a:pPr marL="285750" indent="-285750">
              <a:buFontTx/>
              <a:buChar char="-"/>
            </a:pPr>
            <a:r>
              <a:rPr lang="en-SG" sz="1400" b="1" dirty="0" smtClean="0"/>
              <a:t>Swipe left</a:t>
            </a:r>
            <a:r>
              <a:rPr lang="en-SG" sz="1400" dirty="0" smtClean="0"/>
              <a:t>: if want to delete a job from saved list (Jobseeker can review recent deleted jobs by touching on “</a:t>
            </a:r>
            <a:r>
              <a:rPr lang="en-SG" sz="1400" b="1" dirty="0" smtClean="0"/>
              <a:t>View recent deleted jobs</a:t>
            </a:r>
            <a:r>
              <a:rPr lang="en-SG" sz="1400" dirty="0" smtClean="0"/>
              <a:t>” button</a:t>
            </a:r>
          </a:p>
          <a:p>
            <a:pPr marL="285750" indent="-285750">
              <a:buFontTx/>
              <a:buChar char="-"/>
            </a:pPr>
            <a:r>
              <a:rPr lang="en-SG" sz="1400" b="1" dirty="0" smtClean="0"/>
              <a:t>Swipe-right</a:t>
            </a:r>
            <a:r>
              <a:rPr lang="en-SG" sz="1400" dirty="0" smtClean="0"/>
              <a:t>:  if want to apply that job</a:t>
            </a:r>
          </a:p>
          <a:p>
            <a:pPr marL="285750" indent="-285750">
              <a:buFontTx/>
              <a:buChar char="-"/>
            </a:pPr>
            <a:r>
              <a:rPr lang="en-SG" sz="1400" b="1" dirty="0" smtClean="0"/>
              <a:t>Touch on </a:t>
            </a:r>
            <a:r>
              <a:rPr lang="en-SG" sz="1400" dirty="0" smtClean="0"/>
              <a:t>a job to view more details.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Touch </a:t>
            </a:r>
            <a:r>
              <a:rPr lang="en-SG" sz="1400" b="1" dirty="0" smtClean="0"/>
              <a:t>Menu</a:t>
            </a:r>
            <a:r>
              <a:rPr lang="en-SG" sz="1400" dirty="0" smtClean="0"/>
              <a:t> icon to call </a:t>
            </a:r>
            <a:r>
              <a:rPr lang="en-SG" sz="1400" b="1" dirty="0" smtClean="0"/>
              <a:t>Left menu</a:t>
            </a:r>
          </a:p>
          <a:p>
            <a:endParaRPr lang="en-SG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548680"/>
            <a:ext cx="3240360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4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68760"/>
            <a:ext cx="4742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1.12.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Recent Deleted Jobs screen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86049"/>
            <a:ext cx="48227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400" b="1" dirty="0"/>
          </a:p>
          <a:p>
            <a:r>
              <a:rPr lang="en-SG" sz="1400" dirty="0" smtClean="0"/>
              <a:t>• This screen will be displayed when </a:t>
            </a:r>
            <a:r>
              <a:rPr lang="en-SG" sz="1400" dirty="0" err="1" smtClean="0"/>
              <a:t>JobSeeker</a:t>
            </a:r>
            <a:r>
              <a:rPr lang="en-SG" sz="1400" dirty="0" smtClean="0"/>
              <a:t> touch on “</a:t>
            </a:r>
            <a:r>
              <a:rPr lang="en-SG" sz="1400" b="1" dirty="0" smtClean="0"/>
              <a:t>View recent deleted jobs</a:t>
            </a:r>
            <a:r>
              <a:rPr lang="en-SG" sz="1400" dirty="0" smtClean="0"/>
              <a:t>” from “</a:t>
            </a:r>
            <a:r>
              <a:rPr lang="en-SG" sz="1400" b="1" dirty="0" smtClean="0"/>
              <a:t>Saved Jobs</a:t>
            </a:r>
            <a:r>
              <a:rPr lang="en-SG" sz="1400" dirty="0" smtClean="0"/>
              <a:t>” screen. </a:t>
            </a:r>
          </a:p>
          <a:p>
            <a:endParaRPr lang="en-SG" sz="1400" dirty="0" smtClean="0"/>
          </a:p>
          <a:p>
            <a:r>
              <a:rPr lang="en-SG" sz="1400" dirty="0"/>
              <a:t>• For the first time login, jobseeker will see a “</a:t>
            </a:r>
            <a:r>
              <a:rPr lang="en-SG" sz="1400" b="1" dirty="0"/>
              <a:t>How to use” </a:t>
            </a:r>
            <a:r>
              <a:rPr lang="en-SG" sz="1400" dirty="0"/>
              <a:t>popup; and if don’t want it to show again then select “I know how to use already” check box</a:t>
            </a:r>
          </a:p>
          <a:p>
            <a:endParaRPr lang="en-SG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422826" y="3753036"/>
            <a:ext cx="381463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  <a:p>
            <a:pPr marL="285750" indent="-285750">
              <a:buFontTx/>
              <a:buChar char="-"/>
            </a:pPr>
            <a:r>
              <a:rPr lang="en-SG" sz="1400" b="1" dirty="0" smtClean="0"/>
              <a:t>Swipe left</a:t>
            </a:r>
            <a:r>
              <a:rPr lang="en-SG" sz="1400" dirty="0" smtClean="0"/>
              <a:t>: if want to remove a job from deleted list</a:t>
            </a:r>
          </a:p>
          <a:p>
            <a:pPr marL="285750" indent="-285750">
              <a:buFontTx/>
              <a:buChar char="-"/>
            </a:pPr>
            <a:r>
              <a:rPr lang="en-SG" sz="1400" b="1" dirty="0" smtClean="0"/>
              <a:t>Swipe-right</a:t>
            </a:r>
            <a:r>
              <a:rPr lang="en-SG" sz="1400" dirty="0" smtClean="0"/>
              <a:t>:  if want to restore that job to saved list.</a:t>
            </a:r>
          </a:p>
          <a:p>
            <a:pPr marL="285750" indent="-285750">
              <a:buFontTx/>
              <a:buChar char="-"/>
            </a:pPr>
            <a:r>
              <a:rPr lang="en-SG" sz="1400" b="1" dirty="0" smtClean="0"/>
              <a:t>Touch on </a:t>
            </a:r>
            <a:r>
              <a:rPr lang="en-SG" sz="1400" dirty="0" smtClean="0"/>
              <a:t>a job to view more details.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Touch “</a:t>
            </a:r>
            <a:r>
              <a:rPr lang="en-SG" sz="1400" b="1" dirty="0" smtClean="0"/>
              <a:t>Back</a:t>
            </a:r>
            <a:r>
              <a:rPr lang="en-SG" sz="1400" dirty="0" smtClean="0"/>
              <a:t>” button to return “</a:t>
            </a:r>
            <a:r>
              <a:rPr lang="en-SG" sz="1400" b="1" dirty="0" smtClean="0"/>
              <a:t>Saved Jobs</a:t>
            </a:r>
            <a:r>
              <a:rPr lang="en-SG" sz="1400" dirty="0" smtClean="0"/>
              <a:t>” screen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Touch DELETE icon to clear all deleted jobs (with confirm </a:t>
            </a:r>
            <a:r>
              <a:rPr lang="en-SG" sz="1400" b="1" dirty="0" smtClean="0"/>
              <a:t>message “Are you sure you want to clear all deleted jobs? </a:t>
            </a:r>
            <a:r>
              <a:rPr lang="en-SG" sz="1400" dirty="0" smtClean="0"/>
              <a:t>- Yes/No)</a:t>
            </a:r>
          </a:p>
          <a:p>
            <a:endParaRPr lang="en-SG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532" y="764702"/>
            <a:ext cx="3314948" cy="557845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649" y="5784361"/>
            <a:ext cx="231629" cy="23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00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68760"/>
            <a:ext cx="5263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1.13.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Applied Jobs screen (</a:t>
            </a:r>
            <a:r>
              <a:rPr lang="en-SG" dirty="0" err="1" smtClean="0">
                <a:latin typeface="Arial Black" panose="020B0A04020102020204" pitchFamily="34" charset="0"/>
              </a:rPr>
              <a:t>JobSeeker</a:t>
            </a:r>
            <a:r>
              <a:rPr lang="en-SG" dirty="0" smtClean="0">
                <a:latin typeface="Arial Black" panose="020B0A04020102020204" pitchFamily="34" charset="0"/>
              </a:rPr>
              <a:t>)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86049"/>
            <a:ext cx="48227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400" b="1" dirty="0"/>
          </a:p>
          <a:p>
            <a:r>
              <a:rPr lang="en-SG" sz="1400" dirty="0" smtClean="0"/>
              <a:t>• This screen will be displayed when touching on “</a:t>
            </a:r>
            <a:r>
              <a:rPr lang="en-SG" sz="1400" b="1" dirty="0" smtClean="0"/>
              <a:t>Applied Jobs</a:t>
            </a:r>
            <a:r>
              <a:rPr lang="en-SG" sz="1400" dirty="0" smtClean="0"/>
              <a:t>” option from </a:t>
            </a:r>
            <a:r>
              <a:rPr lang="en-SG" sz="1400" b="1" dirty="0" smtClean="0"/>
              <a:t>Left menu</a:t>
            </a:r>
            <a:r>
              <a:rPr lang="en-SG" sz="1400" dirty="0" smtClean="0"/>
              <a:t>. The screen shows status of all applied jobs</a:t>
            </a:r>
          </a:p>
          <a:p>
            <a:r>
              <a:rPr lang="en-SG" sz="1400" dirty="0"/>
              <a:t>• </a:t>
            </a:r>
            <a:r>
              <a:rPr lang="en-SG" sz="1400" dirty="0" smtClean="0"/>
              <a:t>All job statuses in this screen are “</a:t>
            </a:r>
            <a:r>
              <a:rPr lang="en-SG" sz="1400" b="1" dirty="0" smtClean="0"/>
              <a:t>Pending Approval</a:t>
            </a:r>
            <a:r>
              <a:rPr lang="en-SG" sz="1400" dirty="0" smtClean="0"/>
              <a:t>”, “</a:t>
            </a:r>
            <a:r>
              <a:rPr lang="en-SG" sz="1400" b="1" dirty="0" smtClean="0">
                <a:solidFill>
                  <a:srgbClr val="00B050"/>
                </a:solidFill>
              </a:rPr>
              <a:t>Accepted</a:t>
            </a:r>
            <a:r>
              <a:rPr lang="en-SG" sz="1400" dirty="0" smtClean="0"/>
              <a:t>”, “</a:t>
            </a:r>
            <a:r>
              <a:rPr lang="en-SG" sz="1400" b="1" dirty="0" smtClean="0">
                <a:solidFill>
                  <a:srgbClr val="FF0000"/>
                </a:solidFill>
              </a:rPr>
              <a:t>Rejected</a:t>
            </a:r>
            <a:r>
              <a:rPr lang="en-SG" sz="1400" dirty="0" smtClean="0"/>
              <a:t>”</a:t>
            </a:r>
            <a:endParaRPr lang="en-SG" sz="1400" dirty="0"/>
          </a:p>
          <a:p>
            <a:endParaRPr lang="en-SG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422826" y="3601931"/>
            <a:ext cx="38146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  <a:p>
            <a:pPr marL="285750" indent="-285750">
              <a:buFontTx/>
              <a:buChar char="-"/>
            </a:pPr>
            <a:r>
              <a:rPr lang="en-SG" sz="1400" dirty="0" err="1" smtClean="0"/>
              <a:t>JobSeeker</a:t>
            </a:r>
            <a:r>
              <a:rPr lang="en-SG" sz="1400" dirty="0" smtClean="0"/>
              <a:t> access to “</a:t>
            </a:r>
            <a:r>
              <a:rPr lang="en-SG" sz="1400" b="1" dirty="0" smtClean="0"/>
              <a:t>Applied Jobs</a:t>
            </a:r>
            <a:r>
              <a:rPr lang="en-SG" sz="1400" dirty="0" smtClean="0"/>
              <a:t>” to view </a:t>
            </a:r>
            <a:r>
              <a:rPr lang="en-SG" sz="1400" dirty="0"/>
              <a:t>s</a:t>
            </a:r>
            <a:r>
              <a:rPr lang="en-SG" sz="1400" dirty="0" smtClean="0"/>
              <a:t>tatus of job (Pending Approval , Accepted or Rejected)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Touch on a job to view more details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For </a:t>
            </a:r>
            <a:r>
              <a:rPr lang="en-SG" sz="1400" b="1" dirty="0" smtClean="0"/>
              <a:t>Accepted &amp; Rejected</a:t>
            </a:r>
            <a:r>
              <a:rPr lang="en-SG" sz="1400" dirty="0" smtClean="0"/>
              <a:t>, Jobseeker can touch “</a:t>
            </a:r>
            <a:r>
              <a:rPr lang="en-SG" sz="1400" b="1" dirty="0" smtClean="0"/>
              <a:t>View message logs</a:t>
            </a:r>
            <a:r>
              <a:rPr lang="en-SG" sz="1400" dirty="0" smtClean="0"/>
              <a:t>” to view all messages chatted with the employer for that job</a:t>
            </a:r>
            <a:endParaRPr lang="en-SG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014" y="692697"/>
            <a:ext cx="3266029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84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68760"/>
            <a:ext cx="5494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1.14.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Jobs Messages screen(</a:t>
            </a:r>
            <a:r>
              <a:rPr lang="en-SG" dirty="0" err="1" smtClean="0">
                <a:latin typeface="Arial Black" panose="020B0A04020102020204" pitchFamily="34" charset="0"/>
              </a:rPr>
              <a:t>JobSeeker</a:t>
            </a:r>
            <a:r>
              <a:rPr lang="en-SG" dirty="0" smtClean="0">
                <a:latin typeface="Arial Black" panose="020B0A04020102020204" pitchFamily="34" charset="0"/>
              </a:rPr>
              <a:t>)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86049"/>
            <a:ext cx="4822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400" b="1" dirty="0"/>
          </a:p>
          <a:p>
            <a:r>
              <a:rPr lang="en-SG" sz="1400" dirty="0" smtClean="0"/>
              <a:t>• From </a:t>
            </a:r>
            <a:r>
              <a:rPr lang="en-SG" sz="1400" b="1" dirty="0" smtClean="0"/>
              <a:t>Home</a:t>
            </a:r>
            <a:r>
              <a:rPr lang="en-SG" sz="1400" dirty="0" smtClean="0"/>
              <a:t> page </a:t>
            </a:r>
            <a:r>
              <a:rPr lang="en-SG" sz="1400" dirty="0" err="1" smtClean="0"/>
              <a:t>JobSeeker</a:t>
            </a:r>
            <a:r>
              <a:rPr lang="en-SG" sz="1400" dirty="0" smtClean="0"/>
              <a:t> touch on             to open Message screen (as the screenshot)</a:t>
            </a:r>
            <a:endParaRPr lang="en-SG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469330" y="3052698"/>
            <a:ext cx="38146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On Message screen, </a:t>
            </a:r>
            <a:r>
              <a:rPr lang="en-SG" sz="1400" dirty="0" err="1" smtClean="0"/>
              <a:t>JobSeeker</a:t>
            </a:r>
            <a:r>
              <a:rPr lang="en-SG" sz="1400" dirty="0" smtClean="0"/>
              <a:t> can touch on a message to view in details (as next slide)</a:t>
            </a:r>
          </a:p>
          <a:p>
            <a:endParaRPr lang="en-SG" sz="1400" dirty="0" smtClean="0"/>
          </a:p>
          <a:p>
            <a:pPr marL="285750" indent="-285750">
              <a:buFontTx/>
              <a:buChar char="-"/>
            </a:pPr>
            <a:r>
              <a:rPr lang="en-SG" sz="1400" dirty="0" smtClean="0"/>
              <a:t>For un-read messages will be in </a:t>
            </a:r>
            <a:r>
              <a:rPr lang="en-SG" sz="1400" b="1" dirty="0" smtClean="0"/>
              <a:t>BOLD</a:t>
            </a:r>
            <a:r>
              <a:rPr lang="en-SG" sz="1400" dirty="0" smtClean="0"/>
              <a:t> format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2166073"/>
            <a:ext cx="306927" cy="2255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548680"/>
            <a:ext cx="3264726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70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68760"/>
            <a:ext cx="5359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1.15.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Message Logs screen(</a:t>
            </a:r>
            <a:r>
              <a:rPr lang="en-SG" dirty="0" err="1" smtClean="0">
                <a:latin typeface="Arial Black" panose="020B0A04020102020204" pitchFamily="34" charset="0"/>
              </a:rPr>
              <a:t>JobSeeker</a:t>
            </a:r>
            <a:r>
              <a:rPr lang="en-SG" dirty="0" smtClean="0">
                <a:latin typeface="Arial Black" panose="020B0A04020102020204" pitchFamily="34" charset="0"/>
              </a:rPr>
              <a:t>)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86049"/>
            <a:ext cx="48227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400" b="1" dirty="0"/>
          </a:p>
          <a:p>
            <a:r>
              <a:rPr lang="en-SG" sz="1400" dirty="0" smtClean="0"/>
              <a:t>• The </a:t>
            </a:r>
            <a:r>
              <a:rPr lang="en-SG" sz="1400" b="1" dirty="0"/>
              <a:t>M</a:t>
            </a:r>
            <a:r>
              <a:rPr lang="en-SG" sz="1400" b="1" dirty="0" smtClean="0"/>
              <a:t>essage Details </a:t>
            </a:r>
            <a:r>
              <a:rPr lang="en-SG" sz="1400" dirty="0" smtClean="0"/>
              <a:t>screen will be displayed when </a:t>
            </a:r>
            <a:r>
              <a:rPr lang="en-SG" sz="1400" dirty="0" err="1" smtClean="0"/>
              <a:t>JobSeeker</a:t>
            </a:r>
            <a:r>
              <a:rPr lang="en-SG" sz="1400" dirty="0" smtClean="0"/>
              <a:t> touch on a message from the previous screen (Message list screen)</a:t>
            </a:r>
            <a:endParaRPr lang="en-SG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469330" y="3197294"/>
            <a:ext cx="38146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On this screen, </a:t>
            </a:r>
            <a:r>
              <a:rPr lang="en-SG" sz="1400" dirty="0" err="1" smtClean="0"/>
              <a:t>JobSeeker</a:t>
            </a:r>
            <a:r>
              <a:rPr lang="en-SG" sz="1400" dirty="0" smtClean="0"/>
              <a:t> can see </a:t>
            </a:r>
            <a:r>
              <a:rPr lang="en-SG" sz="1400" b="1" dirty="0" smtClean="0"/>
              <a:t>history of messages</a:t>
            </a:r>
            <a:r>
              <a:rPr lang="en-SG" sz="1400" dirty="0" smtClean="0"/>
              <a:t> for </a:t>
            </a:r>
            <a:r>
              <a:rPr lang="en-SG" sz="1400" b="1" dirty="0" smtClean="0"/>
              <a:t>that job </a:t>
            </a:r>
            <a:r>
              <a:rPr lang="en-SG" sz="1400" dirty="0" smtClean="0"/>
              <a:t>of an employer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Job seeker can also type new message</a:t>
            </a:r>
          </a:p>
          <a:p>
            <a:endParaRPr lang="en-SG" sz="1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18" y="675764"/>
            <a:ext cx="3362651" cy="606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24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68760"/>
            <a:ext cx="4461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1.16.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Profile screen (</a:t>
            </a:r>
            <a:r>
              <a:rPr lang="en-SG" dirty="0" err="1" smtClean="0">
                <a:latin typeface="Arial Black" panose="020B0A04020102020204" pitchFamily="34" charset="0"/>
              </a:rPr>
              <a:t>JobSeeker</a:t>
            </a:r>
            <a:r>
              <a:rPr lang="en-SG" dirty="0" smtClean="0">
                <a:latin typeface="Arial Black" panose="020B0A04020102020204" pitchFamily="34" charset="0"/>
              </a:rPr>
              <a:t>)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86049"/>
            <a:ext cx="4822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400" b="1" dirty="0"/>
          </a:p>
          <a:p>
            <a:r>
              <a:rPr lang="en-SG" sz="1400" dirty="0" smtClean="0"/>
              <a:t>• This screen will be displayed when Jobseeker touch on “My </a:t>
            </a:r>
            <a:r>
              <a:rPr lang="en-SG" sz="1400" b="1" dirty="0" smtClean="0"/>
              <a:t>Profile</a:t>
            </a:r>
            <a:r>
              <a:rPr lang="en-SG" sz="1400" dirty="0" smtClean="0"/>
              <a:t>” from Left menu</a:t>
            </a:r>
            <a:endParaRPr lang="en-SG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469330" y="3122384"/>
            <a:ext cx="403066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  <a:p>
            <a:pPr marL="285750" indent="-285750">
              <a:buFontTx/>
              <a:buChar char="-"/>
            </a:pPr>
            <a:r>
              <a:rPr lang="en-SG" sz="1400" dirty="0" err="1" smtClean="0"/>
              <a:t>JobSeeker</a:t>
            </a:r>
            <a:r>
              <a:rPr lang="en-SG" sz="1400" dirty="0" smtClean="0"/>
              <a:t> can update info by touching           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Or add new info by touching</a:t>
            </a:r>
          </a:p>
          <a:p>
            <a:endParaRPr lang="en-SG" sz="1400" dirty="0" smtClean="0"/>
          </a:p>
          <a:p>
            <a:pPr marL="285750" indent="-285750">
              <a:buFontTx/>
              <a:buChar char="-"/>
            </a:pPr>
            <a:r>
              <a:rPr lang="en-SG" sz="1400" dirty="0" smtClean="0"/>
              <a:t>When touching, a new screen will be displayed – please go next slide to see an example. For all other Edit sections should similar to that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3814880"/>
            <a:ext cx="329334" cy="2952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524" y="3503698"/>
            <a:ext cx="276710" cy="307457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5356577" y="799233"/>
            <a:ext cx="3409950" cy="540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0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68760"/>
            <a:ext cx="4577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1.1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Job Portal Mobile Overview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86049"/>
            <a:ext cx="31665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This Mobile App (Android &amp; IOS) is used for </a:t>
            </a:r>
            <a:r>
              <a:rPr lang="en-US" sz="1400" dirty="0" err="1" smtClean="0"/>
              <a:t>JobSeeker</a:t>
            </a:r>
            <a:r>
              <a:rPr lang="en-US" sz="1400" dirty="0" smtClean="0"/>
              <a:t> / Employer who wants to find/post a job.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 err="1" smtClean="0"/>
              <a:t>JobSeeker</a:t>
            </a:r>
            <a:r>
              <a:rPr lang="en-SG" sz="1400" dirty="0"/>
              <a:t> </a:t>
            </a:r>
            <a:r>
              <a:rPr lang="en-SG" sz="1400" dirty="0" smtClean="0"/>
              <a:t>&amp; Employer need </a:t>
            </a:r>
            <a:r>
              <a:rPr lang="en-SG" sz="1400" dirty="0"/>
              <a:t>to log-in before using the app. </a:t>
            </a:r>
            <a:endParaRPr lang="en-SG" sz="1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67407" y="3319001"/>
            <a:ext cx="50356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 smtClean="0"/>
              <a:t>User </a:t>
            </a:r>
            <a:r>
              <a:rPr lang="en-SG" sz="1400" dirty="0"/>
              <a:t>Storyboard: </a:t>
            </a:r>
          </a:p>
          <a:p>
            <a:pPr marL="285750" indent="-285750">
              <a:buFontTx/>
              <a:buChar char="-"/>
            </a:pPr>
            <a:r>
              <a:rPr lang="en-SG" sz="1400" dirty="0" err="1" smtClean="0"/>
              <a:t>JobSeeker</a:t>
            </a:r>
            <a:r>
              <a:rPr lang="en-SG" sz="1400" dirty="0" smtClean="0"/>
              <a:t> login to the app to search/ swipe a desired jobs.</a:t>
            </a:r>
            <a:endParaRPr lang="en-SG" sz="1400" dirty="0"/>
          </a:p>
          <a:p>
            <a:pPr marL="285750" indent="-285750">
              <a:buFontTx/>
              <a:buChar char="-"/>
            </a:pPr>
            <a:r>
              <a:rPr lang="en-SG" sz="1400" dirty="0" err="1" smtClean="0"/>
              <a:t>JobSeeker</a:t>
            </a:r>
            <a:r>
              <a:rPr lang="en-SG" sz="1400" dirty="0" smtClean="0"/>
              <a:t> can also view saved jobs, applied jobs, update profile.</a:t>
            </a:r>
            <a:endParaRPr lang="en-SG" sz="1400" dirty="0"/>
          </a:p>
          <a:p>
            <a:pPr marL="285750" indent="-285750">
              <a:buFontTx/>
              <a:buChar char="-"/>
            </a:pPr>
            <a:r>
              <a:rPr lang="en-SG" sz="1400" dirty="0" smtClean="0"/>
              <a:t>Employer login to the app to post a job, or accept/reject an applicant.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Employer can also view saved jobs, posted jobs, update profile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63888" y="5282840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rgbClr val="FF0000"/>
                </a:solidFill>
              </a:rPr>
              <a:t>This screen for all users ( guest users - not logged in)</a:t>
            </a:r>
            <a:endParaRPr lang="en-US" sz="1400" i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992" y="980728"/>
            <a:ext cx="2882900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9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68760"/>
            <a:ext cx="4937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1.17.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Edit Personal Info (</a:t>
            </a:r>
            <a:r>
              <a:rPr lang="en-SG" dirty="0" err="1" smtClean="0">
                <a:latin typeface="Arial Black" panose="020B0A04020102020204" pitchFamily="34" charset="0"/>
              </a:rPr>
              <a:t>JobSeeker</a:t>
            </a:r>
            <a:r>
              <a:rPr lang="en-SG" dirty="0" smtClean="0">
                <a:latin typeface="Arial Black" panose="020B0A04020102020204" pitchFamily="34" charset="0"/>
              </a:rPr>
              <a:t>)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86049"/>
            <a:ext cx="4822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400" b="1" dirty="0"/>
          </a:p>
          <a:p>
            <a:r>
              <a:rPr lang="en-SG" sz="1400" dirty="0" smtClean="0"/>
              <a:t>• This screen will be displayed when Jobseeker touch on </a:t>
            </a:r>
            <a:r>
              <a:rPr lang="en-SG" sz="1400" b="1" dirty="0" smtClean="0"/>
              <a:t>Edit </a:t>
            </a:r>
            <a:r>
              <a:rPr lang="en-SG" sz="1400" dirty="0" smtClean="0"/>
              <a:t>icon at Personal section in Profile screen</a:t>
            </a:r>
            <a:endParaRPr lang="en-SG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469330" y="3122384"/>
            <a:ext cx="38146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For “</a:t>
            </a:r>
            <a:r>
              <a:rPr lang="en-SG" sz="1400" dirty="0" err="1" smtClean="0"/>
              <a:t>fullname</a:t>
            </a:r>
            <a:r>
              <a:rPr lang="en-SG" sz="1400" dirty="0" smtClean="0"/>
              <a:t>”, “DOB”, “Race”, “Gender”, “NRIC” can NOT be modified</a:t>
            </a:r>
          </a:p>
          <a:p>
            <a:r>
              <a:rPr lang="en-SG" sz="1400" dirty="0" smtClean="0"/>
              <a:t>-     </a:t>
            </a:r>
            <a:r>
              <a:rPr lang="en-SG" sz="1400" dirty="0" err="1" smtClean="0"/>
              <a:t>JobSeeker</a:t>
            </a:r>
            <a:r>
              <a:rPr lang="en-SG" sz="1400" dirty="0" smtClean="0"/>
              <a:t> </a:t>
            </a:r>
            <a:r>
              <a:rPr lang="en-SG" sz="1400" dirty="0"/>
              <a:t>can update info by touching Save; </a:t>
            </a:r>
            <a:r>
              <a:rPr lang="en-SG" sz="1400" dirty="0" smtClean="0"/>
              <a:t>    or </a:t>
            </a:r>
            <a:r>
              <a:rPr lang="en-SG" sz="1400" dirty="0"/>
              <a:t>touch </a:t>
            </a:r>
            <a:r>
              <a:rPr lang="en-SG" sz="1400" b="1" dirty="0"/>
              <a:t>Back</a:t>
            </a:r>
            <a:r>
              <a:rPr lang="en-SG" sz="1400" dirty="0"/>
              <a:t> button to return </a:t>
            </a:r>
            <a:r>
              <a:rPr lang="en-SG" sz="1400" b="1" dirty="0"/>
              <a:t>Profile screen </a:t>
            </a:r>
            <a:r>
              <a:rPr lang="en-SG" sz="1400" dirty="0"/>
              <a:t>without saving</a:t>
            </a:r>
          </a:p>
          <a:p>
            <a:endParaRPr lang="en-SG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740" y="2109373"/>
            <a:ext cx="276710" cy="307457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5794118" y="1193073"/>
            <a:ext cx="3096260" cy="505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2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68760"/>
            <a:ext cx="5365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1.17.1.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Edit Experience Level(</a:t>
            </a:r>
            <a:r>
              <a:rPr lang="en-SG" dirty="0" err="1" smtClean="0">
                <a:latin typeface="Arial Black" panose="020B0A04020102020204" pitchFamily="34" charset="0"/>
              </a:rPr>
              <a:t>JobSeeker</a:t>
            </a:r>
            <a:r>
              <a:rPr lang="en-SG" dirty="0" smtClean="0">
                <a:latin typeface="Arial Black" panose="020B0A04020102020204" pitchFamily="34" charset="0"/>
              </a:rPr>
              <a:t>)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86049"/>
            <a:ext cx="4822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400" b="1" dirty="0"/>
          </a:p>
          <a:p>
            <a:r>
              <a:rPr lang="en-SG" sz="1400" dirty="0" smtClean="0"/>
              <a:t>• This screen will be displayed when Jobseeker touch on </a:t>
            </a:r>
            <a:r>
              <a:rPr lang="en-SG" sz="1400" b="1" dirty="0" smtClean="0"/>
              <a:t>Edit </a:t>
            </a:r>
            <a:r>
              <a:rPr lang="en-SG" sz="1400" dirty="0" smtClean="0"/>
              <a:t>icon at Experience Level in Profile screen</a:t>
            </a:r>
            <a:endParaRPr lang="en-SG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469330" y="3122384"/>
            <a:ext cx="38146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If select “I have experience.. “, then the Year box will be displayed below the check box</a:t>
            </a:r>
          </a:p>
          <a:p>
            <a:endParaRPr lang="en-SG" sz="1400" dirty="0" smtClean="0"/>
          </a:p>
          <a:p>
            <a:pPr marL="285750" indent="-285750">
              <a:buFontTx/>
              <a:buChar char="-"/>
            </a:pPr>
            <a:r>
              <a:rPr lang="en-SG" sz="1400" dirty="0"/>
              <a:t>IF select “I am Student..”, then the 2 fields “Highest </a:t>
            </a:r>
            <a:r>
              <a:rPr lang="en-SG" sz="1400" dirty="0" smtClean="0"/>
              <a:t>Qualification</a:t>
            </a:r>
            <a:r>
              <a:rPr lang="en-SG" sz="1400" dirty="0"/>
              <a:t>” and “Field Study” displayed</a:t>
            </a:r>
          </a:p>
          <a:p>
            <a:pPr marL="285750" indent="-285750">
              <a:buFontTx/>
              <a:buChar char="-"/>
            </a:pPr>
            <a:endParaRPr lang="en-SG" sz="1400" dirty="0"/>
          </a:p>
          <a:p>
            <a:endParaRPr lang="en-SG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740" y="2109373"/>
            <a:ext cx="276710" cy="307457"/>
          </a:xfrm>
          <a:prstGeom prst="rect">
            <a:avLst/>
          </a:prstGeom>
        </p:spPr>
      </p:pic>
      <p:pic>
        <p:nvPicPr>
          <p:cNvPr id="9" name="Picture 8" descr="C:\Users\HH-LAP~1\AppData\Local\Temp\SNAGHTML8b23ef6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620688"/>
            <a:ext cx="3432432" cy="5610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987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68760"/>
            <a:ext cx="4514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1.17.2.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Edit Locations (</a:t>
            </a:r>
            <a:r>
              <a:rPr lang="en-SG" dirty="0" err="1" smtClean="0">
                <a:latin typeface="Arial Black" panose="020B0A04020102020204" pitchFamily="34" charset="0"/>
              </a:rPr>
              <a:t>JobSeeker</a:t>
            </a:r>
            <a:r>
              <a:rPr lang="en-SG" dirty="0" smtClean="0">
                <a:latin typeface="Arial Black" panose="020B0A04020102020204" pitchFamily="34" charset="0"/>
              </a:rPr>
              <a:t>)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86049"/>
            <a:ext cx="4822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400" b="1" dirty="0"/>
          </a:p>
          <a:p>
            <a:r>
              <a:rPr lang="en-SG" sz="1400" dirty="0" smtClean="0"/>
              <a:t>• This screen will be displayed when Jobseeker touch on </a:t>
            </a:r>
            <a:r>
              <a:rPr lang="en-SG" sz="1400" b="1" dirty="0" smtClean="0"/>
              <a:t>Edit </a:t>
            </a:r>
            <a:r>
              <a:rPr lang="en-SG" sz="1400" dirty="0" smtClean="0"/>
              <a:t>icon at Location section in Profile screen</a:t>
            </a:r>
            <a:endParaRPr lang="en-SG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469330" y="3122384"/>
            <a:ext cx="38146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Touch on an option in this screen will show sub-locations as next slide</a:t>
            </a:r>
            <a:endParaRPr lang="en-SG" sz="1400" dirty="0"/>
          </a:p>
          <a:p>
            <a:endParaRPr lang="en-SG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740" y="2109373"/>
            <a:ext cx="276710" cy="307457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5489318" y="404664"/>
            <a:ext cx="3401060" cy="604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82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68760"/>
            <a:ext cx="3797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1.17.3.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Edit Locations </a:t>
            </a:r>
            <a:r>
              <a:rPr lang="en-SG" dirty="0" err="1" smtClean="0">
                <a:latin typeface="Arial Black" panose="020B0A04020102020204" pitchFamily="34" charset="0"/>
              </a:rPr>
              <a:t>cont</a:t>
            </a:r>
            <a:r>
              <a:rPr lang="en-SG" dirty="0" smtClean="0">
                <a:latin typeface="Arial Black" panose="020B0A04020102020204" pitchFamily="34" charset="0"/>
              </a:rPr>
              <a:t>…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86049"/>
            <a:ext cx="4822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400" b="1" dirty="0"/>
          </a:p>
          <a:p>
            <a:r>
              <a:rPr lang="en-SG" sz="1400" dirty="0" smtClean="0"/>
              <a:t>• This screen will be displayed when Jobseeker touch on “</a:t>
            </a:r>
            <a:r>
              <a:rPr lang="en-SG" sz="1400" b="1" dirty="0" smtClean="0"/>
              <a:t>Central</a:t>
            </a:r>
            <a:r>
              <a:rPr lang="en-SG" sz="1400" dirty="0" smtClean="0"/>
              <a:t>”  in previous screen</a:t>
            </a:r>
            <a:endParaRPr lang="en-SG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469330" y="3122384"/>
            <a:ext cx="38146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Touch on “</a:t>
            </a:r>
            <a:r>
              <a:rPr lang="en-SG" sz="1400" b="1" dirty="0" smtClean="0"/>
              <a:t>Anywhere in Central</a:t>
            </a:r>
            <a:r>
              <a:rPr lang="en-SG" sz="1400" dirty="0" smtClean="0"/>
              <a:t>” to select all, then touch </a:t>
            </a:r>
            <a:r>
              <a:rPr lang="en-SG" sz="1400" b="1" dirty="0" smtClean="0"/>
              <a:t>Back</a:t>
            </a:r>
            <a:r>
              <a:rPr lang="en-SG" sz="1400" dirty="0" smtClean="0"/>
              <a:t> to return previous screen and touch </a:t>
            </a:r>
            <a:r>
              <a:rPr lang="en-SG" sz="1400" b="1" dirty="0" smtClean="0"/>
              <a:t>Save</a:t>
            </a:r>
            <a:r>
              <a:rPr lang="en-SG" sz="1400" dirty="0" smtClean="0"/>
              <a:t> to update selected location</a:t>
            </a:r>
            <a:endParaRPr lang="en-SG" sz="1400" dirty="0"/>
          </a:p>
          <a:p>
            <a:endParaRPr lang="en-SG" sz="1400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5508104" y="620688"/>
            <a:ext cx="3080385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4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68760"/>
            <a:ext cx="4893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1.17.4.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Edit Interested in (</a:t>
            </a:r>
            <a:r>
              <a:rPr lang="en-SG" dirty="0" err="1" smtClean="0">
                <a:latin typeface="Arial Black" panose="020B0A04020102020204" pitchFamily="34" charset="0"/>
              </a:rPr>
              <a:t>JobSeeker</a:t>
            </a:r>
            <a:r>
              <a:rPr lang="en-SG" dirty="0" smtClean="0">
                <a:latin typeface="Arial Black" panose="020B0A04020102020204" pitchFamily="34" charset="0"/>
              </a:rPr>
              <a:t>)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86049"/>
            <a:ext cx="4822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400" b="1" dirty="0"/>
          </a:p>
          <a:p>
            <a:r>
              <a:rPr lang="en-SG" sz="1400" dirty="0" smtClean="0"/>
              <a:t>• This screen will be displayed when Jobseeker touch on </a:t>
            </a:r>
            <a:r>
              <a:rPr lang="en-SG" sz="1400" b="1" dirty="0" smtClean="0"/>
              <a:t>Edit </a:t>
            </a:r>
            <a:r>
              <a:rPr lang="en-SG" sz="1400" dirty="0" smtClean="0"/>
              <a:t>icon at </a:t>
            </a:r>
            <a:r>
              <a:rPr lang="en-SG" sz="1400" b="1" dirty="0" smtClean="0"/>
              <a:t>Interested In </a:t>
            </a:r>
            <a:r>
              <a:rPr lang="en-SG" sz="1400" dirty="0" smtClean="0"/>
              <a:t>section in Profile screen</a:t>
            </a:r>
            <a:endParaRPr lang="en-SG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469330" y="3122384"/>
            <a:ext cx="38146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Touch on “</a:t>
            </a:r>
            <a:r>
              <a:rPr lang="en-SG" sz="1400" b="1" dirty="0" smtClean="0"/>
              <a:t>Specialization</a:t>
            </a:r>
            <a:r>
              <a:rPr lang="en-SG" sz="1400" dirty="0" smtClean="0"/>
              <a:t>” option to open the </a:t>
            </a:r>
            <a:r>
              <a:rPr lang="en-SG" sz="1400" b="1" dirty="0" smtClean="0"/>
              <a:t>Specialization</a:t>
            </a:r>
            <a:r>
              <a:rPr lang="en-SG" sz="1400" dirty="0" smtClean="0"/>
              <a:t> </a:t>
            </a:r>
            <a:r>
              <a:rPr lang="en-SG" sz="1400" b="1" dirty="0" smtClean="0"/>
              <a:t>selection</a:t>
            </a:r>
            <a:r>
              <a:rPr lang="en-SG" sz="1400" dirty="0" smtClean="0"/>
              <a:t> screen – as next slide</a:t>
            </a:r>
            <a:endParaRPr lang="en-SG" sz="1400" dirty="0"/>
          </a:p>
          <a:p>
            <a:endParaRPr lang="en-SG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740" y="2109373"/>
            <a:ext cx="276710" cy="307457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5652120" y="692696"/>
            <a:ext cx="3143885" cy="558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3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68760"/>
            <a:ext cx="4475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1.17.5.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Specialization (</a:t>
            </a:r>
            <a:r>
              <a:rPr lang="en-SG" dirty="0" err="1" smtClean="0">
                <a:latin typeface="Arial Black" panose="020B0A04020102020204" pitchFamily="34" charset="0"/>
              </a:rPr>
              <a:t>JobSeeker</a:t>
            </a:r>
            <a:r>
              <a:rPr lang="en-SG" dirty="0" smtClean="0">
                <a:latin typeface="Arial Black" panose="020B0A04020102020204" pitchFamily="34" charset="0"/>
              </a:rPr>
              <a:t>)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86049"/>
            <a:ext cx="4822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400" b="1" dirty="0"/>
          </a:p>
          <a:p>
            <a:r>
              <a:rPr lang="en-SG" sz="1400" dirty="0" smtClean="0"/>
              <a:t>• This screen will be displayed when Jobseeker touch on </a:t>
            </a:r>
            <a:r>
              <a:rPr lang="en-SG" sz="1400" b="1" dirty="0" smtClean="0"/>
              <a:t>Specialization </a:t>
            </a:r>
            <a:r>
              <a:rPr lang="en-SG" sz="1400" dirty="0" smtClean="0"/>
              <a:t>from previous screen</a:t>
            </a:r>
            <a:endParaRPr lang="en-SG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469330" y="3122384"/>
            <a:ext cx="38146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Touch on an option to open sub screen  - as next slide</a:t>
            </a:r>
            <a:endParaRPr lang="en-SG" sz="1400" dirty="0"/>
          </a:p>
          <a:p>
            <a:endParaRPr lang="en-SG" sz="1400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5580112" y="476672"/>
            <a:ext cx="3056890" cy="543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32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68760"/>
            <a:ext cx="3758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1.17.6.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Specialization </a:t>
            </a:r>
            <a:r>
              <a:rPr lang="en-SG" dirty="0" err="1" smtClean="0">
                <a:latin typeface="Arial Black" panose="020B0A04020102020204" pitchFamily="34" charset="0"/>
              </a:rPr>
              <a:t>cont</a:t>
            </a:r>
            <a:r>
              <a:rPr lang="en-SG" dirty="0" smtClean="0">
                <a:latin typeface="Arial Black" panose="020B0A04020102020204" pitchFamily="34" charset="0"/>
              </a:rPr>
              <a:t>…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86049"/>
            <a:ext cx="4822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400" b="1" dirty="0"/>
          </a:p>
          <a:p>
            <a:r>
              <a:rPr lang="en-SG" sz="1400" dirty="0" smtClean="0"/>
              <a:t>• This screen will be displayed when Jobseeker touch on a </a:t>
            </a:r>
            <a:r>
              <a:rPr lang="en-SG" sz="1400" b="1" dirty="0" smtClean="0"/>
              <a:t>Specialization</a:t>
            </a:r>
            <a:r>
              <a:rPr lang="en-SG" sz="1400" dirty="0" smtClean="0"/>
              <a:t> from previous screen (ex, “</a:t>
            </a:r>
            <a:r>
              <a:rPr lang="en-SG" sz="1400" b="1" dirty="0" smtClean="0"/>
              <a:t>Accounting/Finance</a:t>
            </a:r>
            <a:r>
              <a:rPr lang="en-SG" sz="1400" dirty="0" smtClean="0"/>
              <a:t>”)</a:t>
            </a:r>
            <a:endParaRPr lang="en-SG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469330" y="3122384"/>
            <a:ext cx="38146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Touch on an option (ex, “Audit &amp; Taxation” ) to open next screen</a:t>
            </a:r>
            <a:endParaRPr lang="en-SG" sz="1400" dirty="0"/>
          </a:p>
          <a:p>
            <a:endParaRPr lang="en-SG" sz="1400" dirty="0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5580112" y="764704"/>
            <a:ext cx="3432175" cy="546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2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68760"/>
            <a:ext cx="3758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1.17.7.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Specialization </a:t>
            </a:r>
            <a:r>
              <a:rPr lang="en-SG" dirty="0" err="1" smtClean="0">
                <a:latin typeface="Arial Black" panose="020B0A04020102020204" pitchFamily="34" charset="0"/>
              </a:rPr>
              <a:t>cont</a:t>
            </a:r>
            <a:r>
              <a:rPr lang="en-SG" dirty="0" smtClean="0">
                <a:latin typeface="Arial Black" panose="020B0A04020102020204" pitchFamily="34" charset="0"/>
              </a:rPr>
              <a:t>…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86049"/>
            <a:ext cx="4822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400" b="1" dirty="0"/>
          </a:p>
          <a:p>
            <a:r>
              <a:rPr lang="en-SG" sz="1400" dirty="0" smtClean="0"/>
              <a:t>• This screen will be displayed when Jobseeker touch on </a:t>
            </a:r>
            <a:r>
              <a:rPr lang="en-SG" sz="1400" b="1" dirty="0" smtClean="0"/>
              <a:t>“Audit &amp; Taxation” </a:t>
            </a:r>
            <a:r>
              <a:rPr lang="en-SG" sz="1400" dirty="0" smtClean="0"/>
              <a:t>from previous screen</a:t>
            </a:r>
            <a:endParaRPr lang="en-SG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469330" y="3122384"/>
            <a:ext cx="38146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Select options and touch </a:t>
            </a:r>
            <a:r>
              <a:rPr lang="en-SG" sz="1400" b="1" dirty="0" smtClean="0"/>
              <a:t>Back</a:t>
            </a:r>
            <a:r>
              <a:rPr lang="en-SG" sz="1400" dirty="0" smtClean="0"/>
              <a:t> to return previous screen</a:t>
            </a:r>
            <a:endParaRPr lang="en-SG" sz="1400" dirty="0"/>
          </a:p>
          <a:p>
            <a:endParaRPr lang="en-SG" sz="1400" dirty="0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5352450" y="476672"/>
            <a:ext cx="3676015" cy="583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2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68760"/>
            <a:ext cx="5256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1.17.8.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Edit </a:t>
            </a:r>
            <a:r>
              <a:rPr lang="en-SG" dirty="0">
                <a:latin typeface="Arial Black" panose="020B0A04020102020204" pitchFamily="34" charset="0"/>
              </a:rPr>
              <a:t>E</a:t>
            </a:r>
            <a:r>
              <a:rPr lang="en-SG" dirty="0" smtClean="0">
                <a:latin typeface="Arial Black" panose="020B0A04020102020204" pitchFamily="34" charset="0"/>
              </a:rPr>
              <a:t>xpected Salary(</a:t>
            </a:r>
            <a:r>
              <a:rPr lang="en-SG" dirty="0" err="1" smtClean="0">
                <a:latin typeface="Arial Black" panose="020B0A04020102020204" pitchFamily="34" charset="0"/>
              </a:rPr>
              <a:t>JobSeeker</a:t>
            </a:r>
            <a:r>
              <a:rPr lang="en-SG" dirty="0" smtClean="0">
                <a:latin typeface="Arial Black" panose="020B0A04020102020204" pitchFamily="34" charset="0"/>
              </a:rPr>
              <a:t>)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86049"/>
            <a:ext cx="4822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400" b="1" dirty="0"/>
          </a:p>
          <a:p>
            <a:r>
              <a:rPr lang="en-SG" sz="1400" dirty="0" smtClean="0"/>
              <a:t>• This screen will be displayed when Jobseeker touch on </a:t>
            </a:r>
            <a:r>
              <a:rPr lang="en-SG" sz="1400" b="1" dirty="0" smtClean="0"/>
              <a:t>Edit </a:t>
            </a:r>
            <a:r>
              <a:rPr lang="en-SG" sz="1400" dirty="0" smtClean="0"/>
              <a:t>icon at Expected Salary in Profile screen</a:t>
            </a:r>
            <a:endParaRPr lang="en-SG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469330" y="3122384"/>
            <a:ext cx="38146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  <a:p>
            <a:endParaRPr lang="en-SG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740" y="2109373"/>
            <a:ext cx="276710" cy="307457"/>
          </a:xfrm>
          <a:prstGeom prst="rect">
            <a:avLst/>
          </a:prstGeom>
        </p:spPr>
      </p:pic>
      <p:pic>
        <p:nvPicPr>
          <p:cNvPr id="6" name="Picture 5" descr="C:\Users\HH-LAP~1\AppData\Local\Temp\SNAGHTML8b2b8ce4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393" y="620689"/>
            <a:ext cx="3340735" cy="54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ounded Rectangular Callout 1"/>
          <p:cNvSpPr/>
          <p:nvPr/>
        </p:nvSpPr>
        <p:spPr>
          <a:xfrm>
            <a:off x="2195736" y="3122384"/>
            <a:ext cx="3384376" cy="1242720"/>
          </a:xfrm>
          <a:prstGeom prst="wedgeRoundRectCallout">
            <a:avLst>
              <a:gd name="adj1" fmla="val 58800"/>
              <a:gd name="adj2" fmla="val -145891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Please help to confirm that we ONLY use SGD or any other currency 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36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68760"/>
            <a:ext cx="5004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1.18.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Terms of Services</a:t>
            </a:r>
            <a:r>
              <a:rPr lang="en-SG" dirty="0">
                <a:latin typeface="Arial Black" panose="020B0A04020102020204" pitchFamily="34" charset="0"/>
              </a:rPr>
              <a:t> </a:t>
            </a:r>
            <a:r>
              <a:rPr lang="en-SG" dirty="0" smtClean="0">
                <a:latin typeface="Arial Black" panose="020B0A04020102020204" pitchFamily="34" charset="0"/>
              </a:rPr>
              <a:t>(</a:t>
            </a:r>
            <a:r>
              <a:rPr lang="en-SG" dirty="0" err="1" smtClean="0">
                <a:latin typeface="Arial Black" panose="020B0A04020102020204" pitchFamily="34" charset="0"/>
              </a:rPr>
              <a:t>JobSeeker</a:t>
            </a:r>
            <a:r>
              <a:rPr lang="en-SG" dirty="0" smtClean="0">
                <a:latin typeface="Arial Black" panose="020B0A04020102020204" pitchFamily="34" charset="0"/>
              </a:rPr>
              <a:t>)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86049"/>
            <a:ext cx="4822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400" b="1" dirty="0"/>
          </a:p>
          <a:p>
            <a:r>
              <a:rPr lang="en-SG" sz="1400" dirty="0" smtClean="0"/>
              <a:t>• This screen will be displayed when </a:t>
            </a:r>
            <a:r>
              <a:rPr lang="en-SG" sz="1400" dirty="0" err="1" smtClean="0"/>
              <a:t>JobSeeker</a:t>
            </a:r>
            <a:r>
              <a:rPr lang="en-SG" sz="1400" dirty="0" smtClean="0"/>
              <a:t> touch on </a:t>
            </a:r>
            <a:r>
              <a:rPr lang="en-SG" sz="1400" b="1" dirty="0" smtClean="0"/>
              <a:t>“Terms of Service” </a:t>
            </a:r>
            <a:r>
              <a:rPr lang="en-SG" sz="1400" dirty="0" smtClean="0"/>
              <a:t>from the </a:t>
            </a:r>
            <a:r>
              <a:rPr lang="en-SG" sz="1400" b="1" dirty="0" smtClean="0"/>
              <a:t>Left menu</a:t>
            </a:r>
            <a:endParaRPr lang="en-SG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469330" y="3050957"/>
            <a:ext cx="38146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Similar this screen for </a:t>
            </a:r>
            <a:r>
              <a:rPr lang="en-SG" sz="1400" b="1" dirty="0" smtClean="0"/>
              <a:t>Privacy </a:t>
            </a:r>
            <a:r>
              <a:rPr lang="en-SG" sz="1400" b="1" dirty="0"/>
              <a:t>Policy</a:t>
            </a:r>
            <a:r>
              <a:rPr lang="en-SG" sz="1400" dirty="0" smtClean="0"/>
              <a:t>/ </a:t>
            </a:r>
            <a:r>
              <a:rPr lang="en-SG" sz="1400" b="1" dirty="0" smtClean="0"/>
              <a:t>About Us</a:t>
            </a:r>
            <a:r>
              <a:rPr lang="en-SG" sz="1400" dirty="0" smtClean="0"/>
              <a:t>/ </a:t>
            </a:r>
            <a:r>
              <a:rPr lang="en-SG" sz="1400" b="1" dirty="0" smtClean="0"/>
              <a:t>Help</a:t>
            </a:r>
            <a:endParaRPr lang="en-SG" sz="1400" b="1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5826311" y="908720"/>
            <a:ext cx="3041650" cy="539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9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68760"/>
            <a:ext cx="4252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latin typeface="Arial Black" panose="020B0A04020102020204" pitchFamily="34" charset="0"/>
              </a:rPr>
              <a:t>1.2.	</a:t>
            </a:r>
            <a:r>
              <a:rPr lang="en-SG" dirty="0" smtClean="0">
                <a:latin typeface="Arial Black" panose="020B0A04020102020204" pitchFamily="34" charset="0"/>
              </a:rPr>
              <a:t>Login screen(</a:t>
            </a:r>
            <a:r>
              <a:rPr lang="en-SG" dirty="0" err="1" smtClean="0">
                <a:latin typeface="Arial Black" panose="020B0A04020102020204" pitchFamily="34" charset="0"/>
              </a:rPr>
              <a:t>JobSeeker</a:t>
            </a:r>
            <a:r>
              <a:rPr lang="en-SG" dirty="0" smtClean="0">
                <a:latin typeface="Arial Black" panose="020B0A04020102020204" pitchFamily="34" charset="0"/>
              </a:rPr>
              <a:t>)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86049"/>
            <a:ext cx="4509214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400" b="1" dirty="0"/>
          </a:p>
          <a:p>
            <a:r>
              <a:rPr lang="en-SG" sz="1400" dirty="0" smtClean="0"/>
              <a:t>• When selecting “</a:t>
            </a:r>
            <a:r>
              <a:rPr lang="en-SG" sz="1400" b="1" dirty="0" smtClean="0"/>
              <a:t>Job Seeker</a:t>
            </a:r>
            <a:r>
              <a:rPr lang="en-SG" sz="1400" dirty="0" smtClean="0"/>
              <a:t>” option from </a:t>
            </a:r>
            <a:r>
              <a:rPr lang="en-SG" sz="1400" b="1" dirty="0" smtClean="0"/>
              <a:t>Home</a:t>
            </a:r>
            <a:r>
              <a:rPr lang="en-SG" sz="1400" dirty="0" smtClean="0"/>
              <a:t> menu, the </a:t>
            </a:r>
            <a:r>
              <a:rPr lang="en-SG" sz="1400" b="1" dirty="0" smtClean="0"/>
              <a:t>Login</a:t>
            </a:r>
            <a:r>
              <a:rPr lang="en-SG" sz="1400" dirty="0" smtClean="0"/>
              <a:t> screen is displayed to require login or register an account.</a:t>
            </a:r>
          </a:p>
          <a:p>
            <a:r>
              <a:rPr lang="en-SG" sz="1400" dirty="0" smtClean="0"/>
              <a:t>• Fields: Email(username), Password</a:t>
            </a:r>
          </a:p>
          <a:p>
            <a:r>
              <a:rPr lang="en-SG" sz="1400" dirty="0" smtClean="0"/>
              <a:t>• Buttons: Login, Forgot password, Register</a:t>
            </a:r>
          </a:p>
          <a:p>
            <a:endParaRPr lang="en-SG" sz="1400" dirty="0" smtClean="0"/>
          </a:p>
          <a:p>
            <a:endParaRPr lang="en-SG" sz="1400" dirty="0"/>
          </a:p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b="1" dirty="0"/>
              <a:t>:</a:t>
            </a:r>
            <a:r>
              <a:rPr lang="en-SG" sz="1400" dirty="0"/>
              <a:t> </a:t>
            </a:r>
          </a:p>
          <a:p>
            <a:r>
              <a:rPr lang="en-SG" sz="1400" dirty="0" smtClean="0"/>
              <a:t>User </a:t>
            </a:r>
            <a:r>
              <a:rPr lang="en-SG" sz="1400" dirty="0"/>
              <a:t>Storyboard: 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Touch </a:t>
            </a:r>
            <a:r>
              <a:rPr lang="en-SG" sz="1400" b="1" i="1" dirty="0" smtClean="0"/>
              <a:t>Login</a:t>
            </a:r>
            <a:r>
              <a:rPr lang="en-SG" sz="1400" dirty="0" smtClean="0"/>
              <a:t>, system will check account is valid or not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Touch “</a:t>
            </a:r>
            <a:r>
              <a:rPr lang="en-SG" sz="1400" b="1" i="1" dirty="0" smtClean="0"/>
              <a:t>Forgot password</a:t>
            </a:r>
            <a:r>
              <a:rPr lang="en-SG" sz="1400" dirty="0" smtClean="0"/>
              <a:t>” will show next screen to enter username(email) to be received an email for changing password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Touch </a:t>
            </a:r>
            <a:r>
              <a:rPr lang="en-SG" sz="1400" b="1" i="1" dirty="0" smtClean="0"/>
              <a:t>Register</a:t>
            </a:r>
            <a:r>
              <a:rPr lang="en-SG" sz="1400" dirty="0" smtClean="0"/>
              <a:t> if user does not have an account.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User can also Login with </a:t>
            </a:r>
            <a:r>
              <a:rPr lang="en-SG" sz="1400" b="1" dirty="0" smtClean="0"/>
              <a:t>Facebook</a:t>
            </a:r>
            <a:r>
              <a:rPr lang="en-SG" sz="1400" dirty="0" smtClean="0"/>
              <a:t> that already </a:t>
            </a:r>
            <a:r>
              <a:rPr lang="en-SG" sz="1400" b="1" dirty="0" smtClean="0"/>
              <a:t>signed up</a:t>
            </a:r>
            <a:r>
              <a:rPr lang="en-SG" sz="1400" dirty="0" smtClean="0"/>
              <a:t> before</a:t>
            </a:r>
          </a:p>
          <a:p>
            <a:pPr marL="285750" indent="-285750">
              <a:buFontTx/>
              <a:buChar char="-"/>
            </a:pPr>
            <a:endParaRPr lang="en-SG" sz="1400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729039" y="1191609"/>
            <a:ext cx="3019425" cy="537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6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600221"/>
            <a:ext cx="2882900" cy="54210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2826" y="1268760"/>
            <a:ext cx="2759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1.18.1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For Employer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86049"/>
            <a:ext cx="316656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When employer touch on “Employer” option, the system shows 2 options to login</a:t>
            </a:r>
          </a:p>
          <a:p>
            <a:pPr marL="285750" indent="-285750">
              <a:buFontTx/>
              <a:buChar char="-"/>
            </a:pPr>
            <a:r>
              <a:rPr lang="en-US" sz="1400" b="1" dirty="0" smtClean="0"/>
              <a:t>Login to </a:t>
            </a:r>
            <a:r>
              <a:rPr lang="en-US" sz="1400" b="1" dirty="0" err="1" smtClean="0"/>
              <a:t>SwipeJob</a:t>
            </a:r>
            <a:endParaRPr lang="en-US" sz="1400" b="1" dirty="0" smtClean="0"/>
          </a:p>
          <a:p>
            <a:pPr marL="285750" indent="-285750">
              <a:buFontTx/>
              <a:buChar char="-"/>
            </a:pPr>
            <a:r>
              <a:rPr lang="en-US" sz="1400" b="1" dirty="0" smtClean="0"/>
              <a:t>Login to </a:t>
            </a:r>
            <a:r>
              <a:rPr lang="en-US" sz="1400" b="1" dirty="0" err="1" smtClean="0"/>
              <a:t>SiSo</a:t>
            </a:r>
            <a:endParaRPr lang="en-US" sz="1400" b="1" dirty="0" smtClean="0"/>
          </a:p>
          <a:p>
            <a:pPr marL="285750" indent="-285750">
              <a:buFontTx/>
              <a:buChar char="-"/>
            </a:pPr>
            <a:endParaRPr lang="en-SG" sz="1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67407" y="3319001"/>
            <a:ext cx="50356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 smtClean="0"/>
              <a:t>User </a:t>
            </a:r>
            <a:r>
              <a:rPr lang="en-SG" sz="1400" dirty="0"/>
              <a:t>Storyboard: 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Touch “Login to </a:t>
            </a:r>
            <a:r>
              <a:rPr lang="en-SG" sz="1400" dirty="0" err="1" smtClean="0"/>
              <a:t>SwipeJob</a:t>
            </a:r>
            <a:r>
              <a:rPr lang="en-SG" sz="1400" dirty="0" smtClean="0"/>
              <a:t>” to go the </a:t>
            </a:r>
            <a:r>
              <a:rPr lang="en-SG" sz="1400" dirty="0" err="1" smtClean="0"/>
              <a:t>SwipeJob</a:t>
            </a:r>
            <a:r>
              <a:rPr lang="en-SG" sz="1400" dirty="0" smtClean="0"/>
              <a:t> login page</a:t>
            </a:r>
          </a:p>
        </p:txBody>
      </p:sp>
      <p:sp>
        <p:nvSpPr>
          <p:cNvPr id="2" name="Rounded Rectangular Callout 1"/>
          <p:cNvSpPr/>
          <p:nvPr/>
        </p:nvSpPr>
        <p:spPr>
          <a:xfrm>
            <a:off x="1187624" y="4437112"/>
            <a:ext cx="3168352" cy="1303581"/>
          </a:xfrm>
          <a:prstGeom prst="wedgeRoundRectCallout">
            <a:avLst>
              <a:gd name="adj1" fmla="val 131962"/>
              <a:gd name="adj2" fmla="val -76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 “Login to </a:t>
            </a:r>
            <a:r>
              <a:rPr lang="en-US" dirty="0" err="1" smtClean="0"/>
              <a:t>SiSo</a:t>
            </a:r>
            <a:r>
              <a:rPr lang="en-US" dirty="0" smtClean="0"/>
              <a:t>” function will be implement in phase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83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68760"/>
            <a:ext cx="4168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1.19.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Login screen (Employer)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86049"/>
            <a:ext cx="45092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400" b="1" dirty="0"/>
          </a:p>
          <a:p>
            <a:r>
              <a:rPr lang="en-SG" sz="1400" dirty="0" smtClean="0"/>
              <a:t>• When selecting “</a:t>
            </a:r>
            <a:r>
              <a:rPr lang="en-SG" sz="1400" b="1" dirty="0" smtClean="0"/>
              <a:t>Employer</a:t>
            </a:r>
            <a:r>
              <a:rPr lang="en-SG" sz="1400" dirty="0" smtClean="0"/>
              <a:t>” option from </a:t>
            </a:r>
            <a:r>
              <a:rPr lang="en-SG" sz="1400" b="1" dirty="0" smtClean="0"/>
              <a:t>Home</a:t>
            </a:r>
            <a:r>
              <a:rPr lang="en-SG" sz="1400" dirty="0" smtClean="0"/>
              <a:t> menu, the </a:t>
            </a:r>
            <a:r>
              <a:rPr lang="en-SG" sz="1400" b="1" dirty="0" smtClean="0"/>
              <a:t>Login</a:t>
            </a:r>
            <a:r>
              <a:rPr lang="en-SG" sz="1400" dirty="0" smtClean="0"/>
              <a:t> screen is displayed to require login or register an account.</a:t>
            </a:r>
          </a:p>
          <a:p>
            <a:r>
              <a:rPr lang="en-SG" sz="1400" dirty="0" smtClean="0"/>
              <a:t>• Fields: Email(username), Password</a:t>
            </a:r>
          </a:p>
          <a:p>
            <a:r>
              <a:rPr lang="en-SG" sz="1400" dirty="0" smtClean="0"/>
              <a:t>• Buttons: Login, Forgot password, Request an Account</a:t>
            </a:r>
          </a:p>
          <a:p>
            <a:endParaRPr lang="en-SG" sz="1400" dirty="0" smtClean="0"/>
          </a:p>
          <a:p>
            <a:endParaRPr lang="en-SG" sz="1400" dirty="0"/>
          </a:p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b="1" dirty="0"/>
              <a:t>:</a:t>
            </a:r>
            <a:r>
              <a:rPr lang="en-SG" sz="1400" dirty="0"/>
              <a:t> </a:t>
            </a:r>
          </a:p>
          <a:p>
            <a:r>
              <a:rPr lang="en-SG" sz="1400" dirty="0" smtClean="0"/>
              <a:t>User </a:t>
            </a:r>
            <a:r>
              <a:rPr lang="en-SG" sz="1400" dirty="0"/>
              <a:t>Storyboard: 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Touch </a:t>
            </a:r>
            <a:r>
              <a:rPr lang="en-SG" sz="1400" b="1" i="1" dirty="0" smtClean="0"/>
              <a:t>Login</a:t>
            </a:r>
            <a:r>
              <a:rPr lang="en-SG" sz="1400" dirty="0" smtClean="0"/>
              <a:t>, system will check account is valid or not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Touch “</a:t>
            </a:r>
            <a:r>
              <a:rPr lang="en-SG" sz="1400" b="1" i="1" dirty="0" smtClean="0"/>
              <a:t>Forgot password</a:t>
            </a:r>
            <a:r>
              <a:rPr lang="en-SG" sz="1400" dirty="0" smtClean="0"/>
              <a:t>” will show next screen to enter username(email) to be received an email for changing password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Touch </a:t>
            </a:r>
            <a:r>
              <a:rPr lang="en-SG" sz="1400" b="1" i="1" dirty="0" smtClean="0"/>
              <a:t>Request an Account </a:t>
            </a:r>
            <a:r>
              <a:rPr lang="en-SG" sz="1400" dirty="0" smtClean="0"/>
              <a:t>if user does not have an account.</a:t>
            </a:r>
          </a:p>
          <a:p>
            <a:pPr marL="285750" indent="-285750">
              <a:buFontTx/>
              <a:buChar char="-"/>
            </a:pPr>
            <a:endParaRPr lang="en-SG" sz="1400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724128" y="1246865"/>
            <a:ext cx="3025899" cy="506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95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68760"/>
            <a:ext cx="4741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1.20.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Contact Screen for Employer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86049"/>
            <a:ext cx="450921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400" b="1" dirty="0"/>
          </a:p>
          <a:p>
            <a:r>
              <a:rPr lang="en-SG" sz="1400" dirty="0" smtClean="0"/>
              <a:t>• Contact screen: employer touch “</a:t>
            </a:r>
            <a:r>
              <a:rPr lang="en-SG" sz="1400" b="1" dirty="0" smtClean="0"/>
              <a:t>Request for an Account</a:t>
            </a:r>
            <a:r>
              <a:rPr lang="en-SG" sz="1400" dirty="0" smtClean="0"/>
              <a:t>” from </a:t>
            </a:r>
            <a:r>
              <a:rPr lang="en-SG" sz="1400" b="1" dirty="0" smtClean="0"/>
              <a:t>Login</a:t>
            </a:r>
            <a:r>
              <a:rPr lang="en-SG" sz="1400" dirty="0" smtClean="0"/>
              <a:t> screen, </a:t>
            </a:r>
            <a:r>
              <a:rPr lang="en-SG" sz="1400" b="1" dirty="0" smtClean="0"/>
              <a:t>Contact </a:t>
            </a:r>
            <a:r>
              <a:rPr lang="en-SG" sz="1400" dirty="0" smtClean="0"/>
              <a:t> screen will be displayed.</a:t>
            </a:r>
          </a:p>
          <a:p>
            <a:r>
              <a:rPr lang="en-SG" sz="1400" dirty="0" smtClean="0"/>
              <a:t>• Fields: all fields should be as the design</a:t>
            </a:r>
            <a:endParaRPr lang="en-SG" sz="1400" dirty="0"/>
          </a:p>
          <a:p>
            <a:r>
              <a:rPr lang="en-SG" sz="1400" dirty="0"/>
              <a:t>• </a:t>
            </a:r>
            <a:r>
              <a:rPr lang="en-SG" sz="1400" dirty="0" smtClean="0"/>
              <a:t>Buttons: Send Request</a:t>
            </a:r>
          </a:p>
          <a:p>
            <a:endParaRPr lang="en-SG" sz="1400" dirty="0" smtClean="0"/>
          </a:p>
          <a:p>
            <a:endParaRPr lang="en-SG" sz="1400" dirty="0"/>
          </a:p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b="1" dirty="0"/>
              <a:t>:</a:t>
            </a:r>
            <a:r>
              <a:rPr lang="en-SG" sz="1400" dirty="0"/>
              <a:t> </a:t>
            </a:r>
          </a:p>
          <a:p>
            <a:r>
              <a:rPr lang="en-SG" sz="1400" dirty="0" smtClean="0"/>
              <a:t>User </a:t>
            </a:r>
            <a:r>
              <a:rPr lang="en-SG" sz="1400" dirty="0"/>
              <a:t>Storyboard: 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Employer enters company name, contact name…etc.. and touch </a:t>
            </a:r>
            <a:r>
              <a:rPr lang="en-SG" sz="1400" b="1" dirty="0" smtClean="0"/>
              <a:t>Send Request </a:t>
            </a:r>
            <a:r>
              <a:rPr lang="en-SG" sz="1400" dirty="0" smtClean="0"/>
              <a:t>to submit the form.</a:t>
            </a:r>
            <a:endParaRPr lang="en-SG" sz="1400" dirty="0"/>
          </a:p>
          <a:p>
            <a:pPr marL="285750" indent="-285750">
              <a:buFontTx/>
              <a:buChar char="-"/>
            </a:pPr>
            <a:r>
              <a:rPr lang="en-SG" sz="1400" dirty="0" smtClean="0"/>
              <a:t>After submitting successfully, </a:t>
            </a:r>
            <a:r>
              <a:rPr lang="en-SG" sz="1400" b="1" dirty="0" err="1" smtClean="0"/>
              <a:t>SwipeJob</a:t>
            </a:r>
            <a:r>
              <a:rPr lang="en-SG" sz="1400" b="1" dirty="0" smtClean="0"/>
              <a:t> </a:t>
            </a:r>
            <a:r>
              <a:rPr lang="en-SG" sz="1400" dirty="0" smtClean="0"/>
              <a:t>will contact him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When account is active, Employer can login to the app</a:t>
            </a:r>
          </a:p>
        </p:txBody>
      </p:sp>
      <p:pic>
        <p:nvPicPr>
          <p:cNvPr id="6" name="Picture 5" descr="C:\Users\HH-LAP~1\AppData\Local\Temp\SNAGHTML8b809785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620688"/>
            <a:ext cx="3121025" cy="525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244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68760"/>
            <a:ext cx="4808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1.21.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Request Account Successful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86049"/>
            <a:ext cx="45092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400" b="1" dirty="0"/>
          </a:p>
          <a:p>
            <a:r>
              <a:rPr lang="en-SG" sz="1400" dirty="0" smtClean="0"/>
              <a:t>•  </a:t>
            </a:r>
            <a:r>
              <a:rPr lang="en-US" sz="1400" dirty="0" smtClean="0"/>
              <a:t>Once </a:t>
            </a:r>
            <a:r>
              <a:rPr lang="en-US" sz="1400" dirty="0"/>
              <a:t>sent, have a notification saying “Your request has been submitted, you will be contacted by the next working day”. </a:t>
            </a:r>
            <a:endParaRPr lang="en-SG" sz="1400" dirty="0" smtClean="0"/>
          </a:p>
          <a:p>
            <a:endParaRPr lang="en-SG" sz="1400" dirty="0"/>
          </a:p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b="1" dirty="0"/>
              <a:t>:</a:t>
            </a:r>
            <a:r>
              <a:rPr lang="en-SG" sz="1400" dirty="0"/>
              <a:t> </a:t>
            </a:r>
          </a:p>
          <a:p>
            <a:r>
              <a:rPr lang="en-SG" sz="1400" dirty="0" smtClean="0"/>
              <a:t>User </a:t>
            </a:r>
            <a:r>
              <a:rPr lang="en-SG" sz="1400" dirty="0"/>
              <a:t>Storyboard: </a:t>
            </a: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580112" y="1268760"/>
            <a:ext cx="3041650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4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5652120" y="620688"/>
            <a:ext cx="3276600" cy="53327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2826" y="1268760"/>
            <a:ext cx="482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1.22.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Dashboard screen (Employer)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86049"/>
            <a:ext cx="4822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400" b="1" dirty="0"/>
          </a:p>
          <a:p>
            <a:r>
              <a:rPr lang="en-SG" sz="1400" dirty="0" smtClean="0"/>
              <a:t>• This screen will be displayed when Employer login to the app</a:t>
            </a:r>
          </a:p>
          <a:p>
            <a:r>
              <a:rPr lang="en-SG" sz="1400" dirty="0" smtClean="0"/>
              <a:t>• </a:t>
            </a:r>
            <a:r>
              <a:rPr lang="en-SG" sz="1400" b="1" dirty="0" smtClean="0"/>
              <a:t>Layout</a:t>
            </a:r>
            <a:r>
              <a:rPr lang="en-SG" sz="1400" dirty="0" smtClean="0"/>
              <a:t>: the layout should be looked as design.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9330" y="3356992"/>
            <a:ext cx="395865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  <a:p>
            <a:pPr marL="285750" indent="-285750">
              <a:buFontTx/>
              <a:buChar char="-"/>
            </a:pPr>
            <a:r>
              <a:rPr lang="en-SG" sz="1400" b="1" dirty="0" smtClean="0"/>
              <a:t>Individual Listing</a:t>
            </a:r>
            <a:r>
              <a:rPr lang="en-SG" sz="1400" dirty="0" smtClean="0"/>
              <a:t>: when touched will show Individual listings screen</a:t>
            </a:r>
          </a:p>
          <a:p>
            <a:pPr marL="285750" indent="-285750">
              <a:buFontTx/>
              <a:buChar char="-"/>
            </a:pPr>
            <a:r>
              <a:rPr lang="en-SG" sz="1400" b="1" dirty="0" smtClean="0"/>
              <a:t>Accepted Applicants</a:t>
            </a:r>
            <a:r>
              <a:rPr lang="en-SG" sz="1400" dirty="0" smtClean="0"/>
              <a:t>: when touched will show the all Accepted Applicants screen</a:t>
            </a:r>
          </a:p>
          <a:p>
            <a:pPr marL="285750" indent="-285750">
              <a:buFontTx/>
              <a:buChar char="-"/>
            </a:pPr>
            <a:r>
              <a:rPr lang="en-SG" sz="1400" b="1" dirty="0" smtClean="0"/>
              <a:t>Active Job Listings</a:t>
            </a:r>
            <a:r>
              <a:rPr lang="en-SG" sz="1400" dirty="0" smtClean="0"/>
              <a:t>: when touched will open all Active Jobs screen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Read All Message: when touched will show Message board screen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Touch       to call the Left menu</a:t>
            </a:r>
            <a:endParaRPr lang="en-SG" sz="1400" dirty="0"/>
          </a:p>
        </p:txBody>
      </p:sp>
      <p:pic>
        <p:nvPicPr>
          <p:cNvPr id="1026" name="Picture 2" descr="C:\Users\HH-LAP~1\AppData\Local\Temp\SNAGHTMLb62217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5534974"/>
            <a:ext cx="167954" cy="284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ular Callout 1"/>
          <p:cNvSpPr/>
          <p:nvPr/>
        </p:nvSpPr>
        <p:spPr>
          <a:xfrm>
            <a:off x="2843808" y="2852936"/>
            <a:ext cx="2808312" cy="936104"/>
          </a:xfrm>
          <a:prstGeom prst="wedgeRoundRectCallout">
            <a:avLst>
              <a:gd name="adj1" fmla="val 55309"/>
              <a:gd name="adj2" fmla="val -694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 Notification/Posting Credit will be implement in phase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92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620688"/>
            <a:ext cx="3297555" cy="61206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2826" y="1268760"/>
            <a:ext cx="3805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1.23.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Left menu (Employer)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86049"/>
            <a:ext cx="48227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400" b="1" dirty="0"/>
          </a:p>
          <a:p>
            <a:r>
              <a:rPr lang="en-SG" sz="1400" dirty="0" smtClean="0"/>
              <a:t>• This screen will be displayed when Employer  touch on menu icon</a:t>
            </a:r>
          </a:p>
          <a:p>
            <a:r>
              <a:rPr lang="en-SG" sz="1400" dirty="0" smtClean="0"/>
              <a:t>• </a:t>
            </a:r>
            <a:r>
              <a:rPr lang="en-SG" sz="1400" b="1" dirty="0" smtClean="0"/>
              <a:t>Layout</a:t>
            </a:r>
            <a:r>
              <a:rPr lang="en-SG" sz="1400" dirty="0" smtClean="0"/>
              <a:t>: the layout should be looked as design.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9330" y="3356992"/>
            <a:ext cx="39586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</a:t>
            </a:r>
            <a:r>
              <a:rPr lang="en-SG" sz="1400" dirty="0" smtClean="0"/>
              <a:t>:</a:t>
            </a:r>
          </a:p>
          <a:p>
            <a:r>
              <a:rPr lang="en-SG" sz="1400" dirty="0" smtClean="0"/>
              <a:t>- When Employer touch on          will open a popup with options “Update Profile”, “Change Password” &amp; “Logout” </a:t>
            </a:r>
          </a:p>
          <a:p>
            <a:endParaRPr lang="en-SG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2463334"/>
            <a:ext cx="144016" cy="2610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3734738"/>
            <a:ext cx="288032" cy="288032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575556" y="4581128"/>
            <a:ext cx="4536504" cy="1656184"/>
          </a:xfrm>
          <a:prstGeom prst="wedgeRoundRectCallout">
            <a:avLst>
              <a:gd name="adj1" fmla="val 70659"/>
              <a:gd name="adj2" fmla="val -1080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 NO need “All Applicants” option in “My Applicants” tab because applicants only displayed when employer view an active job</a:t>
            </a:r>
          </a:p>
          <a:p>
            <a:pPr algn="ctr"/>
            <a:r>
              <a:rPr lang="en-US" dirty="0" smtClean="0"/>
              <a:t>So we now removed it from the tab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89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/>
          <p:nvPr/>
        </p:nvPicPr>
        <p:blipFill>
          <a:blip r:embed="rId2"/>
          <a:stretch>
            <a:fillRect/>
          </a:stretch>
        </p:blipFill>
        <p:spPr>
          <a:xfrm>
            <a:off x="5729177" y="723656"/>
            <a:ext cx="3307319" cy="58736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2826" y="1268760"/>
            <a:ext cx="5580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1.23.1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Individual Listing for an Active Job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86049"/>
            <a:ext cx="48227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r>
              <a:rPr lang="en-SG" sz="1400" dirty="0" smtClean="0"/>
              <a:t>• This screen will be displayed when employer touch on an active job to view in details</a:t>
            </a:r>
          </a:p>
          <a:p>
            <a:r>
              <a:rPr lang="en-SG" sz="1400" dirty="0" smtClean="0"/>
              <a:t> • Buttons as screenshot</a:t>
            </a:r>
            <a:endParaRPr lang="en-SG" sz="1400" dirty="0"/>
          </a:p>
          <a:p>
            <a:endParaRPr lang="en-SG" sz="14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475658" y="2780928"/>
            <a:ext cx="48164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Touch </a:t>
            </a:r>
            <a:r>
              <a:rPr lang="en-SG" sz="1400" b="1" dirty="0" smtClean="0"/>
              <a:t>Edit </a:t>
            </a:r>
            <a:r>
              <a:rPr lang="en-SG" sz="1400" dirty="0" smtClean="0"/>
              <a:t>to navigate to Edit job screen</a:t>
            </a:r>
            <a:endParaRPr lang="en-SG" sz="1400" dirty="0"/>
          </a:p>
          <a:p>
            <a:pPr marL="285750" indent="-285750">
              <a:buFontTx/>
              <a:buChar char="-"/>
            </a:pPr>
            <a:r>
              <a:rPr lang="en-SG" sz="1400" dirty="0" smtClean="0"/>
              <a:t>Touch “</a:t>
            </a:r>
            <a:r>
              <a:rPr lang="en-SG" sz="1400" b="1" dirty="0" smtClean="0"/>
              <a:t>View Applican</a:t>
            </a:r>
            <a:r>
              <a:rPr lang="en-SG" sz="1400" dirty="0" smtClean="0"/>
              <a:t>ts” to open popup as screenshot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Touch “</a:t>
            </a:r>
            <a:r>
              <a:rPr lang="en-SG" sz="1400" b="1" dirty="0" smtClean="0"/>
              <a:t>Message</a:t>
            </a:r>
            <a:r>
              <a:rPr lang="en-SG" sz="1400" dirty="0" smtClean="0"/>
              <a:t>” will popup options menu as below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3322675" y="4891473"/>
            <a:ext cx="2093281" cy="824908"/>
          </a:xfrm>
          <a:prstGeom prst="wedgeRoundRectCallout">
            <a:avLst>
              <a:gd name="adj1" fmla="val 150437"/>
              <a:gd name="adj2" fmla="val 749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Share function will be in phase 2</a:t>
            </a:r>
            <a:endParaRPr lang="en-US" dirty="0"/>
          </a:p>
        </p:txBody>
      </p:sp>
      <p:pic>
        <p:nvPicPr>
          <p:cNvPr id="8" name="Picture 7" descr="C:\Users\HH-LAP~1\AppData\Local\Temp\SNAGHTMLa02d18d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16" y="4077072"/>
            <a:ext cx="2610532" cy="20882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77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68760"/>
            <a:ext cx="4725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1.24.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Pending Applicants for a Job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86049"/>
            <a:ext cx="48227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400" b="1" dirty="0"/>
          </a:p>
          <a:p>
            <a:r>
              <a:rPr lang="en-SG" sz="1400" dirty="0" smtClean="0"/>
              <a:t>• This screen will be displayed when employer touch on “</a:t>
            </a:r>
            <a:r>
              <a:rPr lang="en-SG" sz="1400" b="1" dirty="0" smtClean="0"/>
              <a:t>View Applicants</a:t>
            </a:r>
            <a:r>
              <a:rPr lang="en-SG" sz="1400" dirty="0" smtClean="0"/>
              <a:t>” -&gt; “</a:t>
            </a:r>
            <a:r>
              <a:rPr lang="en-SG" sz="1400" b="1" dirty="0" smtClean="0"/>
              <a:t>Pending Applicants</a:t>
            </a:r>
            <a:r>
              <a:rPr lang="en-SG" sz="1400" dirty="0" smtClean="0"/>
              <a:t>” from the previous screen 1.23.1. </a:t>
            </a:r>
          </a:p>
          <a:p>
            <a:r>
              <a:rPr lang="en-SG" sz="1400" dirty="0" smtClean="0"/>
              <a:t> • Employer can  </a:t>
            </a:r>
            <a:r>
              <a:rPr lang="en-SG" sz="1400" b="1" dirty="0" smtClean="0"/>
              <a:t>reject</a:t>
            </a:r>
            <a:r>
              <a:rPr lang="en-SG" sz="1400" dirty="0" smtClean="0"/>
              <a:t> or </a:t>
            </a:r>
            <a:r>
              <a:rPr lang="en-SG" sz="1400" b="1" dirty="0" smtClean="0"/>
              <a:t>save</a:t>
            </a:r>
            <a:r>
              <a:rPr lang="en-SG" sz="1400" dirty="0" smtClean="0"/>
              <a:t> applicant to shortlist</a:t>
            </a:r>
          </a:p>
          <a:p>
            <a:r>
              <a:rPr lang="en-SG" sz="1400" dirty="0" smtClean="0"/>
              <a:t>• The popup “</a:t>
            </a:r>
            <a:r>
              <a:rPr lang="en-SG" sz="1400" b="1" dirty="0" smtClean="0"/>
              <a:t>How to use</a:t>
            </a:r>
            <a:r>
              <a:rPr lang="en-SG" sz="1400" dirty="0" smtClean="0"/>
              <a:t>” will popup on the first login</a:t>
            </a:r>
            <a:endParaRPr lang="en-SG" sz="1400" dirty="0"/>
          </a:p>
          <a:p>
            <a:endParaRPr lang="en-SG" sz="14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97562" y="3676733"/>
            <a:ext cx="39586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S</a:t>
            </a:r>
            <a:r>
              <a:rPr lang="en-SG" sz="1400" b="1" dirty="0" smtClean="0"/>
              <a:t>wipe left</a:t>
            </a:r>
            <a:r>
              <a:rPr lang="en-SG" sz="1400" dirty="0" smtClean="0"/>
              <a:t>:  to reject that applicant </a:t>
            </a:r>
          </a:p>
          <a:p>
            <a:pPr marL="285750" indent="-285750">
              <a:buFontTx/>
              <a:buChar char="-"/>
            </a:pPr>
            <a:r>
              <a:rPr lang="en-SG" sz="1400" b="1" dirty="0" smtClean="0"/>
              <a:t>Swipe-righ</a:t>
            </a:r>
            <a:r>
              <a:rPr lang="en-SG" sz="1400" dirty="0" smtClean="0"/>
              <a:t>t: to save that applicant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Touch on an applicant to view in more details</a:t>
            </a: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5796136" y="764704"/>
            <a:ext cx="3217545" cy="539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04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68760"/>
            <a:ext cx="5114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1.25.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Shortlisted Applicants for a Job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9330" y="3629923"/>
            <a:ext cx="39586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  <a:p>
            <a:pPr marL="285750" indent="-285750">
              <a:buFontTx/>
              <a:buChar char="-"/>
            </a:pPr>
            <a:r>
              <a:rPr lang="en-SG" sz="1400" b="1" dirty="0" smtClean="0"/>
              <a:t>Swipe left</a:t>
            </a:r>
            <a:r>
              <a:rPr lang="en-SG" sz="1400" dirty="0" smtClean="0"/>
              <a:t>:  to reject that applicant </a:t>
            </a:r>
          </a:p>
          <a:p>
            <a:pPr marL="285750" indent="-285750">
              <a:buFontTx/>
              <a:buChar char="-"/>
            </a:pPr>
            <a:r>
              <a:rPr lang="en-SG" sz="1400" b="1" dirty="0" smtClean="0"/>
              <a:t>Swipe-right</a:t>
            </a:r>
            <a:r>
              <a:rPr lang="en-SG" sz="1400" dirty="0" smtClean="0"/>
              <a:t>: to accept that applicant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Touch on an applicant to view in more details</a:t>
            </a:r>
          </a:p>
          <a:p>
            <a:endParaRPr lang="en-SG" sz="1400" dirty="0" smtClean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364088" y="692696"/>
            <a:ext cx="3364865" cy="54400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9330" y="1786049"/>
            <a:ext cx="48227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400" b="1" dirty="0"/>
          </a:p>
          <a:p>
            <a:r>
              <a:rPr lang="en-SG" sz="1400" dirty="0" smtClean="0"/>
              <a:t>• This screen will be displayed when employer touch on “</a:t>
            </a:r>
            <a:r>
              <a:rPr lang="en-SG" sz="1400" b="1" dirty="0" smtClean="0"/>
              <a:t>View Applicants</a:t>
            </a:r>
            <a:r>
              <a:rPr lang="en-SG" sz="1400" dirty="0" smtClean="0"/>
              <a:t>” -&gt; “</a:t>
            </a:r>
            <a:r>
              <a:rPr lang="en-SG" sz="1400" b="1" dirty="0" smtClean="0"/>
              <a:t>Shortlisted Applicants</a:t>
            </a:r>
            <a:r>
              <a:rPr lang="en-SG" sz="1400" dirty="0" smtClean="0"/>
              <a:t>” from the previous screen 1.23.1. </a:t>
            </a:r>
          </a:p>
          <a:p>
            <a:r>
              <a:rPr lang="en-SG" sz="1400" dirty="0" smtClean="0"/>
              <a:t>• Employer can  </a:t>
            </a:r>
            <a:r>
              <a:rPr lang="en-SG" sz="1400" b="1" dirty="0" smtClean="0"/>
              <a:t>reject</a:t>
            </a:r>
            <a:r>
              <a:rPr lang="en-SG" sz="1400" dirty="0" smtClean="0"/>
              <a:t> or </a:t>
            </a:r>
            <a:r>
              <a:rPr lang="en-SG" sz="1400" b="1" dirty="0" smtClean="0"/>
              <a:t>accept </a:t>
            </a:r>
            <a:r>
              <a:rPr lang="en-SG" sz="1400" dirty="0" smtClean="0"/>
              <a:t>applicant </a:t>
            </a:r>
          </a:p>
          <a:p>
            <a:r>
              <a:rPr lang="en-SG" sz="1400" dirty="0" smtClean="0"/>
              <a:t>• The popup “</a:t>
            </a:r>
            <a:r>
              <a:rPr lang="en-SG" sz="1400" b="1" dirty="0" smtClean="0"/>
              <a:t>How to use</a:t>
            </a:r>
            <a:r>
              <a:rPr lang="en-SG" sz="1400" dirty="0" smtClean="0"/>
              <a:t>” will popup on the first login</a:t>
            </a:r>
            <a:endParaRPr lang="en-SG" sz="1400" dirty="0"/>
          </a:p>
          <a:p>
            <a:endParaRPr lang="en-SG" sz="1400" dirty="0" smtClean="0"/>
          </a:p>
        </p:txBody>
      </p:sp>
    </p:spTree>
    <p:extLst>
      <p:ext uri="{BB962C8B-B14F-4D97-AF65-F5344CB8AC3E}">
        <p14:creationId xmlns:p14="http://schemas.microsoft.com/office/powerpoint/2010/main" val="189959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68760"/>
            <a:ext cx="4923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1.26.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Accepted Applicants for a Job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64851"/>
            <a:ext cx="43321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400" dirty="0" smtClean="0"/>
          </a:p>
          <a:p>
            <a:r>
              <a:rPr lang="en-SG" sz="1400" dirty="0" smtClean="0"/>
              <a:t>• </a:t>
            </a:r>
            <a:r>
              <a:rPr lang="en-SG" sz="1400" dirty="0"/>
              <a:t>This screen will be displayed when employer touch on “</a:t>
            </a:r>
            <a:r>
              <a:rPr lang="en-SG" sz="1400" b="1" dirty="0"/>
              <a:t>View Applicants</a:t>
            </a:r>
            <a:r>
              <a:rPr lang="en-SG" sz="1400" dirty="0"/>
              <a:t>” -&gt; </a:t>
            </a:r>
            <a:r>
              <a:rPr lang="en-SG" sz="1400" dirty="0" smtClean="0"/>
              <a:t>“</a:t>
            </a:r>
            <a:r>
              <a:rPr lang="en-SG" sz="1400" b="1" dirty="0" smtClean="0"/>
              <a:t>Accepted </a:t>
            </a:r>
            <a:r>
              <a:rPr lang="en-SG" sz="1400" b="1" dirty="0"/>
              <a:t>Applicants</a:t>
            </a:r>
            <a:r>
              <a:rPr lang="en-SG" sz="1400" dirty="0"/>
              <a:t>” from the previous screen 1.23.1. </a:t>
            </a:r>
          </a:p>
          <a:p>
            <a:endParaRPr lang="en-SG" sz="1400" dirty="0" smtClean="0"/>
          </a:p>
          <a:p>
            <a:r>
              <a:rPr lang="en-SG" sz="1400" dirty="0" smtClean="0"/>
              <a:t>• In this </a:t>
            </a:r>
            <a:r>
              <a:rPr lang="en-SG" sz="1400" dirty="0"/>
              <a:t>screen </a:t>
            </a:r>
            <a:r>
              <a:rPr lang="en-SG" sz="1400" dirty="0" smtClean="0"/>
              <a:t>employer can </a:t>
            </a:r>
            <a:r>
              <a:rPr lang="en-SG" sz="1400" b="1" dirty="0" smtClean="0"/>
              <a:t>send</a:t>
            </a:r>
            <a:r>
              <a:rPr lang="en-SG" sz="1400" dirty="0" smtClean="0"/>
              <a:t> a message to applicant or a group of applicants</a:t>
            </a:r>
            <a:endParaRPr lang="en-SG" sz="1400" dirty="0"/>
          </a:p>
          <a:p>
            <a:endParaRPr lang="en-SG" sz="14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469330" y="3772197"/>
            <a:ext cx="39586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Touch on “</a:t>
            </a:r>
            <a:r>
              <a:rPr lang="en-SG" sz="1400" b="1" dirty="0" smtClean="0"/>
              <a:t>Message</a:t>
            </a:r>
            <a:r>
              <a:rPr lang="en-SG" sz="1400" dirty="0" smtClean="0"/>
              <a:t>” to send a message to an applicant (you can also view message logs in Message screen – please see next slide)</a:t>
            </a:r>
          </a:p>
          <a:p>
            <a:endParaRPr lang="en-SG" sz="1400" dirty="0" smtClean="0"/>
          </a:p>
          <a:p>
            <a:pPr marL="285750" indent="-285750">
              <a:buFontTx/>
              <a:buChar char="-"/>
            </a:pPr>
            <a:r>
              <a:rPr lang="en-SG" sz="1400" dirty="0" smtClean="0"/>
              <a:t>Touch on </a:t>
            </a:r>
            <a:r>
              <a:rPr lang="en-SG" sz="1400" b="1" dirty="0" smtClean="0"/>
              <a:t>Select</a:t>
            </a:r>
            <a:r>
              <a:rPr lang="en-SG" sz="1400" dirty="0" smtClean="0"/>
              <a:t> button to select multi- applicants to chat (when touching , it changes to “</a:t>
            </a:r>
            <a:r>
              <a:rPr lang="en-SG" sz="1400" b="1" dirty="0" smtClean="0"/>
              <a:t>Chat</a:t>
            </a:r>
            <a:r>
              <a:rPr lang="en-SG" sz="1400" dirty="0" smtClean="0"/>
              <a:t>” button)</a:t>
            </a: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5346418" y="764704"/>
            <a:ext cx="3217545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7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68760"/>
            <a:ext cx="4941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1.3.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Register screen for </a:t>
            </a:r>
            <a:r>
              <a:rPr lang="en-SG" dirty="0" err="1" smtClean="0">
                <a:latin typeface="Arial Black" panose="020B0A04020102020204" pitchFamily="34" charset="0"/>
              </a:rPr>
              <a:t>JobSeeker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86049"/>
            <a:ext cx="450921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400" b="1" dirty="0"/>
          </a:p>
          <a:p>
            <a:r>
              <a:rPr lang="en-SG" sz="1400" dirty="0" smtClean="0"/>
              <a:t>• Register screen: when guest selects option “</a:t>
            </a:r>
            <a:r>
              <a:rPr lang="en-SG" sz="1400" b="1" dirty="0" smtClean="0"/>
              <a:t>Register</a:t>
            </a:r>
            <a:r>
              <a:rPr lang="en-SG" sz="1400" dirty="0" smtClean="0"/>
              <a:t>” from </a:t>
            </a:r>
            <a:r>
              <a:rPr lang="en-SG" sz="1400" b="1" dirty="0" smtClean="0"/>
              <a:t>Login</a:t>
            </a:r>
            <a:r>
              <a:rPr lang="en-SG" sz="1400" dirty="0" smtClean="0"/>
              <a:t> screen, </a:t>
            </a:r>
            <a:r>
              <a:rPr lang="en-SG" sz="1400" b="1" dirty="0" smtClean="0"/>
              <a:t>Register</a:t>
            </a:r>
            <a:r>
              <a:rPr lang="en-SG" sz="1400" dirty="0" smtClean="0"/>
              <a:t> screen is displayed</a:t>
            </a:r>
          </a:p>
          <a:p>
            <a:r>
              <a:rPr lang="en-SG" sz="1400" dirty="0" smtClean="0"/>
              <a:t>• Fields: all fields should be as the design</a:t>
            </a:r>
            <a:endParaRPr lang="en-SG" sz="1400" dirty="0"/>
          </a:p>
          <a:p>
            <a:r>
              <a:rPr lang="en-SG" sz="1400" dirty="0"/>
              <a:t>• </a:t>
            </a:r>
            <a:r>
              <a:rPr lang="en-SG" sz="1400" dirty="0" smtClean="0"/>
              <a:t>Buttons: Sign Up</a:t>
            </a:r>
          </a:p>
          <a:p>
            <a:endParaRPr lang="en-SG" sz="1400" dirty="0" smtClean="0"/>
          </a:p>
          <a:p>
            <a:endParaRPr lang="en-SG" sz="1400" dirty="0"/>
          </a:p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b="1" dirty="0"/>
              <a:t>:</a:t>
            </a:r>
            <a:r>
              <a:rPr lang="en-SG" sz="1400" dirty="0"/>
              <a:t> </a:t>
            </a:r>
          </a:p>
          <a:p>
            <a:r>
              <a:rPr lang="en-SG" sz="1400" dirty="0" smtClean="0"/>
              <a:t>User </a:t>
            </a:r>
            <a:r>
              <a:rPr lang="en-SG" sz="1400" dirty="0"/>
              <a:t>Storyboard: 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Guest enters account information and touch </a:t>
            </a:r>
            <a:r>
              <a:rPr lang="en-SG" sz="1400" b="1" i="1" dirty="0" smtClean="0"/>
              <a:t>Sign Up </a:t>
            </a:r>
            <a:r>
              <a:rPr lang="en-SG" sz="1400" dirty="0" smtClean="0"/>
              <a:t>to </a:t>
            </a:r>
            <a:r>
              <a:rPr lang="en-SG" sz="1400" dirty="0"/>
              <a:t>register an </a:t>
            </a:r>
            <a:r>
              <a:rPr lang="en-SG" sz="1400" dirty="0" smtClean="0"/>
              <a:t>account.</a:t>
            </a:r>
            <a:endParaRPr lang="en-SG" sz="1400" dirty="0"/>
          </a:p>
          <a:p>
            <a:pPr marL="285750" indent="-285750">
              <a:buFontTx/>
              <a:buChar char="-"/>
            </a:pPr>
            <a:r>
              <a:rPr lang="en-SG" sz="1400" dirty="0" smtClean="0"/>
              <a:t>After submitting successfully, go to the </a:t>
            </a:r>
            <a:r>
              <a:rPr lang="en-SG" sz="1400" b="1" dirty="0" smtClean="0"/>
              <a:t>registered email </a:t>
            </a:r>
            <a:r>
              <a:rPr lang="en-SG" sz="1400" dirty="0" smtClean="0"/>
              <a:t>and touch on an </a:t>
            </a:r>
            <a:r>
              <a:rPr lang="en-SG" sz="1400" b="1" dirty="0" smtClean="0"/>
              <a:t>activation link </a:t>
            </a:r>
            <a:r>
              <a:rPr lang="en-SG" sz="1400" dirty="0" smtClean="0"/>
              <a:t>to active account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When account is active, Jobseeker can login to the app</a:t>
            </a:r>
          </a:p>
        </p:txBody>
      </p:sp>
      <p:pic>
        <p:nvPicPr>
          <p:cNvPr id="8" name="Picture 7" descr="C:\Users\HH-LAP~1\AppData\Local\Temp\SNAGHTML869f0737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304441"/>
            <a:ext cx="3004185" cy="5238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740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7" y="620688"/>
            <a:ext cx="3362651" cy="60486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2826" y="1268760"/>
            <a:ext cx="4335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1.27.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Message Logs (Employer)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64851"/>
            <a:ext cx="43321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400" dirty="0" smtClean="0"/>
          </a:p>
          <a:p>
            <a:r>
              <a:rPr lang="en-SG" sz="1400" dirty="0" smtClean="0"/>
              <a:t>• This screen will be displayed when employer touch on </a:t>
            </a:r>
            <a:r>
              <a:rPr lang="en-SG" sz="1400" b="1" dirty="0" smtClean="0"/>
              <a:t>“Message” </a:t>
            </a:r>
            <a:r>
              <a:rPr lang="en-SG" sz="1400" dirty="0" smtClean="0"/>
              <a:t>button to chat 1 to 1 Jobseeker</a:t>
            </a:r>
          </a:p>
          <a:p>
            <a:endParaRPr lang="en-SG" sz="14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469330" y="3772197"/>
            <a:ext cx="39586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Enter new message and touch Chat icon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608" y="2457525"/>
            <a:ext cx="647619" cy="2476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608" y="4203597"/>
            <a:ext cx="390476" cy="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0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68760"/>
            <a:ext cx="4712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1.28.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Select Multi-Chat (Employer)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64851"/>
            <a:ext cx="43321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400" dirty="0" smtClean="0"/>
          </a:p>
          <a:p>
            <a:r>
              <a:rPr lang="en-SG" sz="1400" dirty="0" smtClean="0"/>
              <a:t>• This screen will be displayed when employer touch on </a:t>
            </a:r>
            <a:r>
              <a:rPr lang="en-SG" sz="1400" b="1" dirty="0" smtClean="0"/>
              <a:t>“Select” </a:t>
            </a:r>
            <a:r>
              <a:rPr lang="en-SG" sz="1400" dirty="0" smtClean="0"/>
              <a:t>button from previous screen (after selecting, the button “</a:t>
            </a:r>
            <a:r>
              <a:rPr lang="en-SG" sz="1400" b="1" dirty="0" smtClean="0"/>
              <a:t>Select</a:t>
            </a:r>
            <a:r>
              <a:rPr lang="en-SG" sz="1400" dirty="0" smtClean="0"/>
              <a:t>” changed to “</a:t>
            </a:r>
            <a:r>
              <a:rPr lang="en-SG" sz="1400" b="1" dirty="0" smtClean="0"/>
              <a:t>Chat</a:t>
            </a:r>
            <a:r>
              <a:rPr lang="en-SG" sz="1400" dirty="0" smtClean="0"/>
              <a:t>” button)</a:t>
            </a:r>
          </a:p>
          <a:p>
            <a:endParaRPr lang="en-SG" sz="1400" dirty="0" smtClean="0"/>
          </a:p>
          <a:p>
            <a:r>
              <a:rPr lang="en-SG" sz="1400" dirty="0" smtClean="0"/>
              <a:t>• In this </a:t>
            </a:r>
            <a:r>
              <a:rPr lang="en-SG" sz="1400" dirty="0"/>
              <a:t>screen </a:t>
            </a:r>
            <a:r>
              <a:rPr lang="en-SG" sz="1400" dirty="0" smtClean="0"/>
              <a:t>employer can </a:t>
            </a:r>
            <a:r>
              <a:rPr lang="en-SG" sz="1400" b="1" dirty="0" smtClean="0"/>
              <a:t>send</a:t>
            </a:r>
            <a:r>
              <a:rPr lang="en-SG" sz="1400" dirty="0" smtClean="0"/>
              <a:t> a message to  a group of applicants</a:t>
            </a:r>
            <a:endParaRPr lang="en-SG" sz="1400" dirty="0"/>
          </a:p>
          <a:p>
            <a:endParaRPr lang="en-SG" sz="14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469330" y="3772197"/>
            <a:ext cx="39586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Select some applicants and touch “</a:t>
            </a:r>
            <a:r>
              <a:rPr lang="en-SG" sz="1400" b="1" dirty="0" smtClean="0"/>
              <a:t>Chat</a:t>
            </a:r>
            <a:r>
              <a:rPr lang="en-SG" sz="1400" dirty="0" smtClean="0"/>
              <a:t>” button, a </a:t>
            </a:r>
            <a:r>
              <a:rPr lang="en-SG" sz="1400" b="1" dirty="0" smtClean="0"/>
              <a:t>Chat</a:t>
            </a:r>
            <a:r>
              <a:rPr lang="en-SG" sz="1400" dirty="0" smtClean="0"/>
              <a:t> screen will be displayed as next slide</a:t>
            </a: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5364088" y="620688"/>
            <a:ext cx="3350260" cy="534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0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860" y="620688"/>
            <a:ext cx="3049270" cy="56166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2826" y="1268760"/>
            <a:ext cx="4292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1.29.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Chat to Group (Employer)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64851"/>
            <a:ext cx="43321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400" dirty="0" smtClean="0"/>
          </a:p>
          <a:p>
            <a:r>
              <a:rPr lang="en-SG" sz="1400" dirty="0" smtClean="0"/>
              <a:t>• This screen will be displayed when employer touch on </a:t>
            </a:r>
            <a:r>
              <a:rPr lang="en-SG" sz="1400" b="1" dirty="0" smtClean="0"/>
              <a:t>“Chat” </a:t>
            </a:r>
            <a:r>
              <a:rPr lang="en-SG" sz="1400" dirty="0" smtClean="0"/>
              <a:t>button for a selected group from previous screen</a:t>
            </a:r>
          </a:p>
          <a:p>
            <a:endParaRPr lang="en-SG" sz="14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469330" y="2934402"/>
            <a:ext cx="3958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683568" y="3789040"/>
            <a:ext cx="4248472" cy="1656184"/>
          </a:xfrm>
          <a:prstGeom prst="wedgeRoundRectCallout">
            <a:avLst>
              <a:gd name="adj1" fmla="val 62184"/>
              <a:gd name="adj2" fmla="val -81998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Question</a:t>
            </a:r>
            <a:r>
              <a:rPr lang="en-US" dirty="0" smtClean="0"/>
              <a:t>: For </a:t>
            </a:r>
            <a:r>
              <a:rPr lang="en-US" dirty="0"/>
              <a:t>Group Chat,  can each jobseeker see messages from other jobseekers in the group ? OR a jobseeker can only see </a:t>
            </a:r>
            <a:r>
              <a:rPr lang="en-US" dirty="0" smtClean="0"/>
              <a:t>his message and messages </a:t>
            </a:r>
            <a:r>
              <a:rPr lang="en-US" dirty="0"/>
              <a:t>sent from </a:t>
            </a:r>
            <a:r>
              <a:rPr lang="en-US" dirty="0" smtClean="0"/>
              <a:t>Employer, </a:t>
            </a:r>
            <a:r>
              <a:rPr lang="en-US" dirty="0"/>
              <a:t>but employer can see all ?</a:t>
            </a:r>
          </a:p>
        </p:txBody>
      </p:sp>
    </p:spTree>
    <p:extLst>
      <p:ext uri="{BB962C8B-B14F-4D97-AF65-F5344CB8AC3E}">
        <p14:creationId xmlns:p14="http://schemas.microsoft.com/office/powerpoint/2010/main" val="102266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68760"/>
            <a:ext cx="4840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1.30.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Rejected Applicants for a Job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64851"/>
            <a:ext cx="43321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400" dirty="0" smtClean="0"/>
          </a:p>
          <a:p>
            <a:r>
              <a:rPr lang="en-SG" sz="1400" dirty="0" smtClean="0"/>
              <a:t>•  </a:t>
            </a:r>
            <a:r>
              <a:rPr lang="en-SG" sz="1400" dirty="0"/>
              <a:t>This screen will be displayed when employer touch on “</a:t>
            </a:r>
            <a:r>
              <a:rPr lang="en-SG" sz="1400" b="1" dirty="0"/>
              <a:t>View Applicants</a:t>
            </a:r>
            <a:r>
              <a:rPr lang="en-SG" sz="1400" dirty="0"/>
              <a:t>” -&gt; </a:t>
            </a:r>
            <a:r>
              <a:rPr lang="en-SG" sz="1400" dirty="0" smtClean="0"/>
              <a:t>“</a:t>
            </a:r>
            <a:r>
              <a:rPr lang="en-SG" sz="1400" b="1" dirty="0" smtClean="0"/>
              <a:t>Rejected </a:t>
            </a:r>
            <a:r>
              <a:rPr lang="en-SG" sz="1400" b="1" dirty="0"/>
              <a:t>Applicants</a:t>
            </a:r>
            <a:r>
              <a:rPr lang="en-SG" sz="1400" dirty="0"/>
              <a:t>” from the previous screen 1.23.1. </a:t>
            </a:r>
          </a:p>
          <a:p>
            <a:endParaRPr lang="en-SG" sz="1400" dirty="0" smtClean="0"/>
          </a:p>
          <a:p>
            <a:r>
              <a:rPr lang="en-SG" sz="1400" dirty="0" smtClean="0"/>
              <a:t>• In this </a:t>
            </a:r>
            <a:r>
              <a:rPr lang="en-SG" sz="1400" dirty="0"/>
              <a:t>screen </a:t>
            </a:r>
            <a:r>
              <a:rPr lang="en-SG" sz="1400" dirty="0" smtClean="0"/>
              <a:t>employer can also select </a:t>
            </a:r>
            <a:r>
              <a:rPr lang="en-SG" sz="1400" b="1" dirty="0" smtClean="0"/>
              <a:t>Add applicant to short list</a:t>
            </a:r>
            <a:r>
              <a:rPr lang="en-SG" sz="1400" dirty="0" smtClean="0"/>
              <a:t>/ or </a:t>
            </a:r>
            <a:r>
              <a:rPr lang="en-SG" sz="1400" b="1" dirty="0" smtClean="0"/>
              <a:t>Send a reject message</a:t>
            </a:r>
            <a:endParaRPr lang="en-SG" sz="1400" b="1" dirty="0"/>
          </a:p>
          <a:p>
            <a:endParaRPr lang="en-SG" sz="14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469330" y="3701350"/>
            <a:ext cx="39586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  <a:p>
            <a:pPr marL="285750" indent="-285750">
              <a:buFontTx/>
              <a:buChar char="-"/>
            </a:pPr>
            <a:r>
              <a:rPr lang="en-SG" sz="1400" b="1" dirty="0" smtClean="0"/>
              <a:t>Swipe left</a:t>
            </a:r>
            <a:r>
              <a:rPr lang="en-SG" sz="1400" dirty="0" smtClean="0"/>
              <a:t>: to send an auto reject message to applicant</a:t>
            </a:r>
          </a:p>
          <a:p>
            <a:pPr marL="285750" indent="-285750">
              <a:buFontTx/>
              <a:buChar char="-"/>
            </a:pPr>
            <a:r>
              <a:rPr lang="en-SG" sz="1400" b="1" dirty="0" smtClean="0"/>
              <a:t>Swipe right</a:t>
            </a:r>
            <a:r>
              <a:rPr lang="en-SG" sz="1400" dirty="0" smtClean="0"/>
              <a:t>: to add the applicant back to the shortlist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Touch on an applicant to view more details of profile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Touch </a:t>
            </a:r>
            <a:r>
              <a:rPr lang="en-SG" sz="1400" b="1" dirty="0" smtClean="0"/>
              <a:t>Select</a:t>
            </a:r>
            <a:r>
              <a:rPr lang="en-SG" sz="1400" dirty="0" smtClean="0"/>
              <a:t> button to select multi applicants to chat with (Similar to 1.28)</a:t>
            </a: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5509347" y="764704"/>
            <a:ext cx="3364865" cy="544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2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620689"/>
            <a:ext cx="3051449" cy="55446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2826" y="1268760"/>
            <a:ext cx="5241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1.30.1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Accepted Applicants Chat Group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86049"/>
            <a:ext cx="29397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r>
              <a:rPr lang="en-SG" sz="1400" dirty="0" smtClean="0"/>
              <a:t>• This screen will be displayed when employer touch on “</a:t>
            </a:r>
            <a:r>
              <a:rPr lang="en-SG" sz="1400" b="1" dirty="0" smtClean="0"/>
              <a:t>Message</a:t>
            </a:r>
            <a:r>
              <a:rPr lang="en-SG" sz="1400" dirty="0" smtClean="0"/>
              <a:t>” -&gt; “</a:t>
            </a:r>
            <a:r>
              <a:rPr lang="en-SG" sz="1400" b="1" dirty="0" smtClean="0"/>
              <a:t>Message to Accepted Applicants</a:t>
            </a:r>
            <a:r>
              <a:rPr lang="en-SG" sz="1400" dirty="0" smtClean="0"/>
              <a:t>” option from an active job details page</a:t>
            </a:r>
          </a:p>
          <a:p>
            <a:endParaRPr lang="en-SG" sz="14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422826" y="3429000"/>
            <a:ext cx="4816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</p:txBody>
      </p:sp>
      <p:pic>
        <p:nvPicPr>
          <p:cNvPr id="15" name="Picture 14" descr="C:\Users\HH-LAP~1\AppData\Local\Temp\SNAGHTML916e707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071" y="1663719"/>
            <a:ext cx="2163495" cy="129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3347864" y="1896048"/>
            <a:ext cx="2254806" cy="4143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71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603" y="489266"/>
            <a:ext cx="3323885" cy="61800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2826" y="1268760"/>
            <a:ext cx="515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1.30.2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Rejected Applicants Chat Group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86049"/>
            <a:ext cx="29397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r>
              <a:rPr lang="en-SG" sz="1400" dirty="0" smtClean="0"/>
              <a:t>• This screen will be displayed when employer touch on “</a:t>
            </a:r>
            <a:r>
              <a:rPr lang="en-SG" sz="1400" b="1" dirty="0" smtClean="0"/>
              <a:t>Message</a:t>
            </a:r>
            <a:r>
              <a:rPr lang="en-SG" sz="1400" dirty="0" smtClean="0"/>
              <a:t>” -&gt; “</a:t>
            </a:r>
            <a:r>
              <a:rPr lang="en-SG" sz="1400" b="1" dirty="0" smtClean="0"/>
              <a:t>Message to Rejected Applicants</a:t>
            </a:r>
            <a:r>
              <a:rPr lang="en-SG" sz="1400" dirty="0" smtClean="0"/>
              <a:t>” option from an active job details page</a:t>
            </a:r>
          </a:p>
          <a:p>
            <a:endParaRPr lang="en-SG" sz="14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422826" y="3429000"/>
            <a:ext cx="4816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</a:t>
            </a:r>
            <a:r>
              <a:rPr lang="en-SG" sz="1400"/>
              <a:t>: </a:t>
            </a:r>
            <a:endParaRPr lang="en-SG" sz="1400" dirty="0"/>
          </a:p>
        </p:txBody>
      </p:sp>
      <p:pic>
        <p:nvPicPr>
          <p:cNvPr id="15" name="Picture 14" descr="C:\Users\HH-LAP~1\AppData\Local\Temp\SNAGHTML916e707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071" y="1663719"/>
            <a:ext cx="2163495" cy="129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3347864" y="2222529"/>
            <a:ext cx="2254806" cy="4143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04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68760"/>
            <a:ext cx="5369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1.31.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Inbox Message screen (Employer)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86049"/>
            <a:ext cx="511078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400" b="1" dirty="0"/>
          </a:p>
          <a:p>
            <a:r>
              <a:rPr lang="en-SG" sz="1400" dirty="0" smtClean="0"/>
              <a:t>• This screen will be displayed when Employer touch on “</a:t>
            </a:r>
            <a:r>
              <a:rPr lang="en-SG" sz="1400" b="1" dirty="0" smtClean="0"/>
              <a:t>Message/Inbox</a:t>
            </a:r>
            <a:r>
              <a:rPr lang="en-SG" sz="1400" dirty="0" smtClean="0"/>
              <a:t>” from the </a:t>
            </a:r>
            <a:r>
              <a:rPr lang="en-SG" sz="1400" b="1" dirty="0" smtClean="0"/>
              <a:t>Left menu</a:t>
            </a:r>
          </a:p>
          <a:p>
            <a:endParaRPr lang="en-SG" sz="14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469330" y="3103557"/>
            <a:ext cx="38146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For un-read </a:t>
            </a:r>
            <a:r>
              <a:rPr lang="en-SG" sz="1400" dirty="0" err="1" smtClean="0"/>
              <a:t>messagesm</a:t>
            </a:r>
            <a:r>
              <a:rPr lang="en-SG" sz="1400" dirty="0" smtClean="0"/>
              <a:t> it is in </a:t>
            </a:r>
            <a:r>
              <a:rPr lang="en-SG" sz="1400" b="1" dirty="0" smtClean="0"/>
              <a:t>BOLD</a:t>
            </a:r>
            <a:r>
              <a:rPr lang="en-SG" sz="1400" dirty="0" smtClean="0"/>
              <a:t> format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Touch on a message to view more details with </a:t>
            </a:r>
            <a:r>
              <a:rPr lang="en-SG" sz="1400" b="1" dirty="0" smtClean="0"/>
              <a:t>message logs (if any) – </a:t>
            </a:r>
            <a:r>
              <a:rPr lang="en-SG" sz="1400" dirty="0" smtClean="0"/>
              <a:t>please see next slide for example</a:t>
            </a:r>
            <a:endParaRPr lang="en-SG" sz="1400" dirty="0"/>
          </a:p>
        </p:txBody>
      </p:sp>
      <p:pic>
        <p:nvPicPr>
          <p:cNvPr id="7" name="Picture 6" descr="C:\Users\HH-LAP~1\AppData\Local\Temp\SNAGHTML9192d747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426" y="553085"/>
            <a:ext cx="3267710" cy="5751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009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180" y="844396"/>
            <a:ext cx="3024336" cy="55369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2826" y="1268760"/>
            <a:ext cx="5557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1.32.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Message Details screen (Employer)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86049"/>
            <a:ext cx="51107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400" b="1" dirty="0"/>
          </a:p>
          <a:p>
            <a:r>
              <a:rPr lang="en-SG" sz="1400" dirty="0" smtClean="0"/>
              <a:t>• This screen will be displayed when Employer touch on a message from previous screen</a:t>
            </a:r>
          </a:p>
          <a:p>
            <a:endParaRPr lang="en-SG" sz="1400" b="1" dirty="0"/>
          </a:p>
          <a:p>
            <a:r>
              <a:rPr lang="en-SG" sz="1400" dirty="0"/>
              <a:t>• </a:t>
            </a:r>
            <a:r>
              <a:rPr lang="en-SG" sz="1400" dirty="0" smtClean="0"/>
              <a:t>In this </a:t>
            </a:r>
            <a:r>
              <a:rPr lang="en-SG" sz="1400" dirty="0"/>
              <a:t>screen </a:t>
            </a:r>
            <a:r>
              <a:rPr lang="en-SG" sz="1400" dirty="0" smtClean="0"/>
              <a:t>employer can view new message and  message logs (if any);  Employer can also  reply by type a new message</a:t>
            </a:r>
            <a:endParaRPr lang="en-SG" sz="1400" b="1" dirty="0"/>
          </a:p>
          <a:p>
            <a:endParaRPr lang="en-SG" sz="1400" b="1" dirty="0" smtClean="0"/>
          </a:p>
          <a:p>
            <a:endParaRPr lang="en-SG" sz="14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469330" y="3713271"/>
            <a:ext cx="38146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</a:t>
            </a:r>
            <a:r>
              <a:rPr lang="en-SG" sz="1400" dirty="0" smtClean="0"/>
              <a:t>:</a:t>
            </a:r>
          </a:p>
          <a:p>
            <a:r>
              <a:rPr lang="en-SG" sz="1400" dirty="0" smtClean="0"/>
              <a:t>- Type new message to reply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369799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68760"/>
            <a:ext cx="562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1.33.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Archive Message screen (Employer)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86049"/>
            <a:ext cx="511078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400" b="1" dirty="0"/>
          </a:p>
          <a:p>
            <a:r>
              <a:rPr lang="en-SG" sz="1400" dirty="0" smtClean="0"/>
              <a:t>• This screen will be displayed when Employer touch on “</a:t>
            </a:r>
            <a:r>
              <a:rPr lang="en-SG" sz="1400" b="1" dirty="0" smtClean="0"/>
              <a:t>Message/Archive</a:t>
            </a:r>
            <a:r>
              <a:rPr lang="en-SG" sz="1400" dirty="0" smtClean="0"/>
              <a:t>” from the </a:t>
            </a:r>
            <a:r>
              <a:rPr lang="en-SG" sz="1400" b="1" dirty="0" smtClean="0"/>
              <a:t>Left menu</a:t>
            </a:r>
          </a:p>
          <a:p>
            <a:endParaRPr lang="en-SG" sz="14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469330" y="3429000"/>
            <a:ext cx="38146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Touch on a message to view more details with </a:t>
            </a:r>
            <a:r>
              <a:rPr lang="en-SG" sz="1400" b="1" dirty="0" smtClean="0"/>
              <a:t>message logs – </a:t>
            </a:r>
            <a:r>
              <a:rPr lang="en-SG" sz="1400" dirty="0" smtClean="0"/>
              <a:t>similar to Inbox</a:t>
            </a:r>
            <a:endParaRPr lang="en-SG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980728"/>
            <a:ext cx="3059939" cy="538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68760"/>
            <a:ext cx="4556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1.34.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Create New Job (Employer)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86049"/>
            <a:ext cx="511078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r>
              <a:rPr lang="en-SG" sz="1400" dirty="0" smtClean="0"/>
              <a:t>• This screen will be displayed when Employer touch on “</a:t>
            </a:r>
            <a:r>
              <a:rPr lang="en-SG" sz="1400" b="1" dirty="0" smtClean="0"/>
              <a:t>Create new Job</a:t>
            </a:r>
            <a:r>
              <a:rPr lang="en-SG" sz="1400" dirty="0" smtClean="0"/>
              <a:t>” from the </a:t>
            </a:r>
            <a:r>
              <a:rPr lang="en-SG" sz="1400" b="1" dirty="0" smtClean="0"/>
              <a:t>Left</a:t>
            </a:r>
            <a:r>
              <a:rPr lang="en-SG" sz="1400" dirty="0" smtClean="0"/>
              <a:t> </a:t>
            </a:r>
            <a:r>
              <a:rPr lang="en-SG" sz="1400" b="1" dirty="0" smtClean="0"/>
              <a:t>menu</a:t>
            </a:r>
          </a:p>
          <a:p>
            <a:endParaRPr lang="en-SG" sz="1400" dirty="0" smtClean="0"/>
          </a:p>
          <a:p>
            <a:r>
              <a:rPr lang="en-SG" sz="1400" dirty="0"/>
              <a:t>• </a:t>
            </a:r>
            <a:r>
              <a:rPr lang="en-SG" sz="1400" dirty="0" smtClean="0"/>
              <a:t>Touch           to add &amp; complete each section</a:t>
            </a:r>
            <a:endParaRPr lang="en-SG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469330" y="3068960"/>
            <a:ext cx="381463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For </a:t>
            </a:r>
            <a:r>
              <a:rPr lang="en-SG" sz="1400" b="1" dirty="0" smtClean="0"/>
              <a:t>Company Info</a:t>
            </a:r>
            <a:r>
              <a:rPr lang="en-SG" sz="1400" dirty="0" smtClean="0"/>
              <a:t>, it will auto filled once they update profile</a:t>
            </a:r>
          </a:p>
          <a:p>
            <a:pPr marL="285750" indent="-285750">
              <a:buFontTx/>
              <a:buChar char="-"/>
            </a:pPr>
            <a:endParaRPr lang="en-SG" sz="1400" dirty="0" smtClean="0"/>
          </a:p>
          <a:p>
            <a:pPr marL="285750" indent="-285750">
              <a:buFontTx/>
              <a:buChar char="-"/>
            </a:pPr>
            <a:r>
              <a:rPr lang="en-SG" sz="1400" dirty="0" smtClean="0"/>
              <a:t>Touch            to add info for each section</a:t>
            </a:r>
          </a:p>
          <a:p>
            <a:endParaRPr lang="en-SG" sz="1400" dirty="0" smtClean="0"/>
          </a:p>
          <a:p>
            <a:pPr marL="285750" indent="-285750">
              <a:buFontTx/>
              <a:buChar char="-"/>
            </a:pPr>
            <a:r>
              <a:rPr lang="en-SG" sz="1400" dirty="0" smtClean="0"/>
              <a:t>For example, if you want to add info for “</a:t>
            </a:r>
            <a:r>
              <a:rPr lang="en-SG" sz="1400" b="1" dirty="0" smtClean="0"/>
              <a:t>General Info</a:t>
            </a:r>
            <a:r>
              <a:rPr lang="en-SG" sz="1400" dirty="0" smtClean="0"/>
              <a:t>” ,then touch on the icon and a new page will be displayed – please see next slide</a:t>
            </a:r>
            <a:endParaRPr lang="en-SG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54" y="2624545"/>
            <a:ext cx="314343" cy="2548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925" y="4177633"/>
            <a:ext cx="306747" cy="248714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3"/>
          <a:stretch>
            <a:fillRect/>
          </a:stretch>
        </p:blipFill>
        <p:spPr>
          <a:xfrm>
            <a:off x="5635787" y="1254450"/>
            <a:ext cx="3089910" cy="51866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51720" y="5438254"/>
            <a:ext cx="39604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400" i="1" dirty="0" smtClean="0">
                <a:solidFill>
                  <a:srgbClr val="FF0000"/>
                </a:solidFill>
              </a:rPr>
              <a:t>This demo is for “Full time”. For “Job group” = “Part-Time/Temporary/Project Basis/Internship “ the layout is the same but some fields different based on the requirement</a:t>
            </a:r>
            <a:endParaRPr lang="en-US" sz="1400" i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72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68760"/>
            <a:ext cx="397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1.3.1.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Sign up with Facebook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86049"/>
            <a:ext cx="450921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400" b="1" dirty="0"/>
          </a:p>
          <a:p>
            <a:r>
              <a:rPr lang="en-SG" sz="1400" dirty="0" smtClean="0"/>
              <a:t>• After Jobseeker logged in the FB successfully, this screen will be displayed to enter NRIC type/number</a:t>
            </a:r>
          </a:p>
          <a:p>
            <a:r>
              <a:rPr lang="en-SG" sz="1400" dirty="0" smtClean="0"/>
              <a:t>• Fields: all fields should be as the design</a:t>
            </a:r>
            <a:endParaRPr lang="en-SG" sz="1400" dirty="0"/>
          </a:p>
          <a:p>
            <a:r>
              <a:rPr lang="en-SG" sz="1400" dirty="0"/>
              <a:t>• </a:t>
            </a:r>
            <a:r>
              <a:rPr lang="en-SG" sz="1400" dirty="0" smtClean="0"/>
              <a:t>Buttons: Sign Up</a:t>
            </a:r>
          </a:p>
          <a:p>
            <a:endParaRPr lang="en-SG" sz="1400" dirty="0" smtClean="0"/>
          </a:p>
          <a:p>
            <a:endParaRPr lang="en-SG" sz="1400" dirty="0"/>
          </a:p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b="1" dirty="0"/>
              <a:t>:</a:t>
            </a:r>
            <a:r>
              <a:rPr lang="en-SG" sz="1400" dirty="0"/>
              <a:t> </a:t>
            </a:r>
          </a:p>
          <a:p>
            <a:r>
              <a:rPr lang="en-SG" sz="1400" dirty="0" smtClean="0"/>
              <a:t>User </a:t>
            </a:r>
            <a:r>
              <a:rPr lang="en-SG" sz="1400" dirty="0"/>
              <a:t>Storyboard: 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Full name and Email will get from FB</a:t>
            </a:r>
            <a:endParaRPr lang="en-SG" sz="1400" dirty="0"/>
          </a:p>
          <a:p>
            <a:pPr marL="285750" indent="-285750">
              <a:buFontTx/>
              <a:buChar char="-"/>
            </a:pPr>
            <a:r>
              <a:rPr lang="en-SG" sz="1400" dirty="0" smtClean="0"/>
              <a:t>Jobseeker needs to provide NRIC number/type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Then click Sign Up to complete and access the app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580112" y="1052736"/>
            <a:ext cx="3191381" cy="526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6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7" y="1196752"/>
            <a:ext cx="4941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1.35.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General Info page for Full Time/Contract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86049"/>
            <a:ext cx="259050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400" b="1" dirty="0"/>
          </a:p>
          <a:p>
            <a:r>
              <a:rPr lang="en-SG" sz="1400" dirty="0" smtClean="0"/>
              <a:t>• This screen will be displayed when Employer  touch         to add &amp; complete “</a:t>
            </a:r>
            <a:r>
              <a:rPr lang="en-SG" sz="1400" b="1" dirty="0" smtClean="0"/>
              <a:t>General info</a:t>
            </a:r>
            <a:r>
              <a:rPr lang="en-SG" sz="1400" dirty="0" smtClean="0"/>
              <a:t>”</a:t>
            </a:r>
            <a:endParaRPr lang="en-SG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469330" y="3140968"/>
            <a:ext cx="38146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Touch on each field to select value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For “</a:t>
            </a:r>
            <a:r>
              <a:rPr lang="en-SG" sz="1400" b="1" dirty="0" smtClean="0"/>
              <a:t>Job Specialization</a:t>
            </a:r>
            <a:r>
              <a:rPr lang="en-SG" sz="1400" dirty="0" smtClean="0"/>
              <a:t>” touch on </a:t>
            </a:r>
          </a:p>
          <a:p>
            <a:r>
              <a:rPr lang="en-SG" sz="1400" dirty="0" smtClean="0"/>
              <a:t>       to change the selection (a new page will be displayed to select</a:t>
            </a:r>
          </a:p>
          <a:p>
            <a:endParaRPr lang="en-SG" sz="1400" dirty="0" smtClean="0"/>
          </a:p>
          <a:p>
            <a:pPr marL="285750" indent="-285750">
              <a:buFontTx/>
              <a:buChar char="-"/>
            </a:pPr>
            <a:r>
              <a:rPr lang="en-SG" sz="1400" dirty="0" smtClean="0"/>
              <a:t>After selection, touch “</a:t>
            </a:r>
            <a:r>
              <a:rPr lang="en-SG" sz="1400" b="1" dirty="0" smtClean="0"/>
              <a:t>Save</a:t>
            </a:r>
            <a:r>
              <a:rPr lang="en-SG" sz="1400" dirty="0" smtClean="0"/>
              <a:t>” button to save and return the previous screen</a:t>
            </a:r>
            <a:endParaRPr lang="en-SG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477" y="2477852"/>
            <a:ext cx="314343" cy="2548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3740978"/>
            <a:ext cx="276190" cy="3333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05739" y="5459674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rgbClr val="FF0000"/>
                </a:solidFill>
              </a:rPr>
              <a:t>For other sections (Applicant Requirements, Confirmation) should be similar to this layout</a:t>
            </a:r>
            <a:endParaRPr lang="en-US" sz="1400" i="1" dirty="0">
              <a:solidFill>
                <a:srgbClr val="FF0000"/>
              </a:solidFill>
            </a:endParaRPr>
          </a:p>
        </p:txBody>
      </p:sp>
      <p:pic>
        <p:nvPicPr>
          <p:cNvPr id="9" name="Picture 8" descr="C:\Users\HH-LAP~1\AppData\Local\Temp\SNAGHTMLa04b34a2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741" y="260648"/>
            <a:ext cx="3667760" cy="61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ounded Rectangular Callout 4"/>
          <p:cNvSpPr/>
          <p:nvPr/>
        </p:nvSpPr>
        <p:spPr>
          <a:xfrm>
            <a:off x="2915816" y="1786049"/>
            <a:ext cx="2448272" cy="1554349"/>
          </a:xfrm>
          <a:prstGeom prst="wedgeRoundRectCallout">
            <a:avLst>
              <a:gd name="adj1" fmla="val 61108"/>
              <a:gd name="adj2" fmla="val 20480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Question</a:t>
            </a:r>
            <a:r>
              <a:rPr lang="en-US" dirty="0" smtClean="0"/>
              <a:t>: </a:t>
            </a:r>
          </a:p>
          <a:p>
            <a:pPr algn="ctr"/>
            <a:r>
              <a:rPr lang="en-US" dirty="0" smtClean="0"/>
              <a:t>How does “</a:t>
            </a:r>
            <a:r>
              <a:rPr lang="en-US" b="1" dirty="0" smtClean="0"/>
              <a:t>Add in job specialization 2</a:t>
            </a:r>
            <a:r>
              <a:rPr lang="en-US" dirty="0" smtClean="0"/>
              <a:t>” option work if we tick Yes/ or No?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22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7" y="1124744"/>
            <a:ext cx="4941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1.35.1.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General Info page for </a:t>
            </a:r>
            <a:r>
              <a:rPr lang="en-SG" dirty="0" err="1" smtClean="0">
                <a:latin typeface="Arial Black" panose="020B0A04020102020204" pitchFamily="34" charset="0"/>
              </a:rPr>
              <a:t>Parttime</a:t>
            </a:r>
            <a:r>
              <a:rPr lang="en-SG" dirty="0" smtClean="0">
                <a:latin typeface="Arial Black" panose="020B0A04020102020204" pitchFamily="34" charset="0"/>
              </a:rPr>
              <a:t>/Temporary/Project/</a:t>
            </a:r>
            <a:r>
              <a:rPr lang="en-SG" dirty="0" err="1" smtClean="0">
                <a:latin typeface="Arial Black" panose="020B0A04020102020204" pitchFamily="34" charset="0"/>
              </a:rPr>
              <a:t>Intership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86049"/>
            <a:ext cx="259050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400" b="1" dirty="0"/>
          </a:p>
          <a:p>
            <a:r>
              <a:rPr lang="en-SG" sz="1400" dirty="0" smtClean="0"/>
              <a:t>• This screen will be displayed when Employer  touch         to add &amp; complete “</a:t>
            </a:r>
            <a:r>
              <a:rPr lang="en-SG" sz="1400" b="1" dirty="0" smtClean="0"/>
              <a:t>General info</a:t>
            </a:r>
            <a:r>
              <a:rPr lang="en-SG" sz="1400" dirty="0" smtClean="0"/>
              <a:t>”</a:t>
            </a:r>
            <a:endParaRPr lang="en-SG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469330" y="3140968"/>
            <a:ext cx="38146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Touch on each field to select value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After selection, touch “</a:t>
            </a:r>
            <a:r>
              <a:rPr lang="en-SG" sz="1400" b="1" dirty="0" smtClean="0"/>
              <a:t>Save</a:t>
            </a:r>
            <a:r>
              <a:rPr lang="en-SG" sz="1400" dirty="0" smtClean="0"/>
              <a:t>” button to save and return the previous screen</a:t>
            </a:r>
            <a:endParaRPr lang="en-SG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477" y="2477852"/>
            <a:ext cx="314343" cy="2548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05739" y="5459674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rgbClr val="FF0000"/>
                </a:solidFill>
              </a:rPr>
              <a:t>For other sections (Applicant Requirements, Confirmation) should be similar to this layout</a:t>
            </a:r>
            <a:endParaRPr lang="en-US" sz="1400" i="1" dirty="0">
              <a:solidFill>
                <a:srgbClr val="FF0000"/>
              </a:solidFill>
            </a:endParaRPr>
          </a:p>
        </p:txBody>
      </p:sp>
      <p:pic>
        <p:nvPicPr>
          <p:cNvPr id="12" name="Picture 11"/>
          <p:cNvPicPr/>
          <p:nvPr/>
        </p:nvPicPr>
        <p:blipFill>
          <a:blip r:embed="rId3"/>
          <a:stretch>
            <a:fillRect/>
          </a:stretch>
        </p:blipFill>
        <p:spPr>
          <a:xfrm>
            <a:off x="5495621" y="836712"/>
            <a:ext cx="3237230" cy="531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6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7" y="1124744"/>
            <a:ext cx="4941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1.35.2.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General Info page for </a:t>
            </a:r>
            <a:r>
              <a:rPr lang="en-SG" dirty="0" err="1" smtClean="0">
                <a:latin typeface="Arial Black" panose="020B0A04020102020204" pitchFamily="34" charset="0"/>
              </a:rPr>
              <a:t>Parttime</a:t>
            </a:r>
            <a:r>
              <a:rPr lang="en-SG" dirty="0" smtClean="0">
                <a:latin typeface="Arial Black" panose="020B0A04020102020204" pitchFamily="34" charset="0"/>
              </a:rPr>
              <a:t>/Temporary/ </a:t>
            </a:r>
            <a:r>
              <a:rPr lang="en-SG" dirty="0" err="1" smtClean="0">
                <a:latin typeface="Arial Black" panose="020B0A04020102020204" pitchFamily="34" charset="0"/>
              </a:rPr>
              <a:t>cont</a:t>
            </a:r>
            <a:r>
              <a:rPr lang="en-SG" dirty="0" smtClean="0">
                <a:latin typeface="Arial Black" panose="020B0A04020102020204" pitchFamily="34" charset="0"/>
              </a:rPr>
              <a:t>…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86049"/>
            <a:ext cx="259050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r>
              <a:rPr lang="en-SG" sz="1400" b="1" dirty="0"/>
              <a:t> </a:t>
            </a:r>
            <a:r>
              <a:rPr lang="en-SG" sz="1400" b="1" dirty="0" smtClean="0"/>
              <a:t>- </a:t>
            </a:r>
            <a:r>
              <a:rPr lang="en-SG" sz="1400" dirty="0" smtClean="0"/>
              <a:t>This part of screen will be displayed when scrolling down..</a:t>
            </a:r>
          </a:p>
          <a:p>
            <a:endParaRPr lang="en-SG" sz="1400" b="1" dirty="0"/>
          </a:p>
          <a:p>
            <a:endParaRPr lang="en-SG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469330" y="3140968"/>
            <a:ext cx="38146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Touch on each field to select value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After selection, touch “</a:t>
            </a:r>
            <a:r>
              <a:rPr lang="en-SG" sz="1400" b="1" dirty="0" smtClean="0"/>
              <a:t>Save</a:t>
            </a:r>
            <a:r>
              <a:rPr lang="en-SG" sz="1400" dirty="0" smtClean="0"/>
              <a:t>” button to save and return the previous screen</a:t>
            </a:r>
            <a:endParaRPr lang="en-SG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505739" y="5459674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rgbClr val="FF0000"/>
                </a:solidFill>
              </a:rPr>
              <a:t>For other sections (Applicant Requirements, Confirmation) should be similar to this layout</a:t>
            </a:r>
            <a:endParaRPr lang="en-US" sz="1400" i="1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5364089" y="548680"/>
            <a:ext cx="3237230" cy="565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6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68760"/>
            <a:ext cx="3842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1.36.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Draft Jobs (Employer)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86049"/>
            <a:ext cx="51107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400" b="1" dirty="0"/>
          </a:p>
          <a:p>
            <a:r>
              <a:rPr lang="en-SG" sz="1400" dirty="0" smtClean="0"/>
              <a:t>• This screen will be displayed when Employer touch on “</a:t>
            </a:r>
            <a:r>
              <a:rPr lang="en-SG" sz="1400" b="1" dirty="0" smtClean="0"/>
              <a:t>Draft Jobs</a:t>
            </a:r>
            <a:r>
              <a:rPr lang="en-SG" sz="1400" dirty="0" smtClean="0"/>
              <a:t>” from the </a:t>
            </a:r>
            <a:r>
              <a:rPr lang="en-SG" sz="1400" b="1" dirty="0" smtClean="0"/>
              <a:t>Left</a:t>
            </a:r>
            <a:r>
              <a:rPr lang="en-SG" sz="1400" dirty="0" smtClean="0"/>
              <a:t> </a:t>
            </a:r>
            <a:r>
              <a:rPr lang="en-SG" sz="1400" b="1" dirty="0" smtClean="0"/>
              <a:t>menu</a:t>
            </a:r>
          </a:p>
          <a:p>
            <a:endParaRPr lang="en-SG" sz="1400" dirty="0" smtClean="0"/>
          </a:p>
          <a:p>
            <a:r>
              <a:rPr lang="en-SG" sz="1400" dirty="0"/>
              <a:t>• </a:t>
            </a:r>
            <a:r>
              <a:rPr lang="en-SG" sz="1400" dirty="0" smtClean="0"/>
              <a:t>The list will be displayed as design</a:t>
            </a:r>
            <a:endParaRPr lang="en-SG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469330" y="3501008"/>
            <a:ext cx="38146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Touch on a job to open in </a:t>
            </a:r>
            <a:r>
              <a:rPr lang="en-SG" sz="1400" b="1" dirty="0" smtClean="0"/>
              <a:t>Edit</a:t>
            </a:r>
            <a:r>
              <a:rPr lang="en-SG" sz="1400" dirty="0" smtClean="0"/>
              <a:t> screen (similar to Create New)</a:t>
            </a: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5580112" y="1056893"/>
            <a:ext cx="2913380" cy="488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3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68760"/>
            <a:ext cx="401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1.37.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Active Jobs (Employer)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86049"/>
            <a:ext cx="51107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400" b="1" dirty="0"/>
          </a:p>
          <a:p>
            <a:r>
              <a:rPr lang="en-SG" sz="1400" dirty="0" smtClean="0"/>
              <a:t>• This screen will be displayed when Employer touch on “</a:t>
            </a:r>
            <a:r>
              <a:rPr lang="en-SG" sz="1400" b="1" dirty="0" smtClean="0"/>
              <a:t>Active Jobs</a:t>
            </a:r>
            <a:r>
              <a:rPr lang="en-SG" sz="1400" dirty="0" smtClean="0"/>
              <a:t>” from the </a:t>
            </a:r>
            <a:r>
              <a:rPr lang="en-SG" sz="1400" b="1" dirty="0" smtClean="0"/>
              <a:t>Left</a:t>
            </a:r>
            <a:r>
              <a:rPr lang="en-SG" sz="1400" dirty="0" smtClean="0"/>
              <a:t> </a:t>
            </a:r>
            <a:r>
              <a:rPr lang="en-SG" sz="1400" b="1" dirty="0" smtClean="0"/>
              <a:t>menu</a:t>
            </a:r>
          </a:p>
          <a:p>
            <a:r>
              <a:rPr lang="en-SG" sz="1400" dirty="0" smtClean="0"/>
              <a:t>• The list will be displayed all active jobs - as design</a:t>
            </a:r>
          </a:p>
          <a:p>
            <a:endParaRPr lang="en-SG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469330" y="3501008"/>
            <a:ext cx="38146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Employer can edit an active job but NOT “Job Title” field (should disabled)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34977" y="5301208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rgbClr val="FF0000"/>
                </a:solidFill>
              </a:rPr>
              <a:t>Similar the layout for “Scheduled”, “Expired”, “Deleted” Jobs</a:t>
            </a:r>
            <a:endParaRPr lang="en-US" sz="1400" i="1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5536104" y="1124744"/>
            <a:ext cx="3202940" cy="52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50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68760"/>
            <a:ext cx="4510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1.37.1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Active Jobs Details Screen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86049"/>
            <a:ext cx="511078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400" b="1" dirty="0"/>
          </a:p>
          <a:p>
            <a:r>
              <a:rPr lang="en-SG" sz="1400" dirty="0" smtClean="0"/>
              <a:t>• This screen will be displayed when Employer touch on an “</a:t>
            </a:r>
            <a:r>
              <a:rPr lang="en-SG" sz="1400" b="1" dirty="0" smtClean="0"/>
              <a:t>Active Jobs</a:t>
            </a:r>
            <a:r>
              <a:rPr lang="en-SG" sz="1400" dirty="0" smtClean="0"/>
              <a:t>” from the </a:t>
            </a:r>
            <a:r>
              <a:rPr lang="en-SG" sz="1400" b="1" dirty="0" smtClean="0"/>
              <a:t>previous page</a:t>
            </a:r>
          </a:p>
          <a:p>
            <a:endParaRPr lang="en-SG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462395" y="3023954"/>
            <a:ext cx="38146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Employer can edit an active job but NOT “Job Title” field (should disabled)</a:t>
            </a:r>
          </a:p>
          <a:p>
            <a:endParaRPr lang="en-SG" sz="1400" dirty="0" smtClean="0"/>
          </a:p>
          <a:p>
            <a:pPr marL="285750" indent="-285750">
              <a:buFontTx/>
              <a:buChar char="-"/>
            </a:pPr>
            <a:r>
              <a:rPr lang="en-SG" sz="1400" dirty="0" smtClean="0"/>
              <a:t>When touching on </a:t>
            </a:r>
            <a:r>
              <a:rPr lang="en-SG" sz="1400" b="1" dirty="0" smtClean="0"/>
              <a:t>View Applicants </a:t>
            </a:r>
            <a:r>
              <a:rPr lang="en-SG" sz="1400" dirty="0" smtClean="0"/>
              <a:t>lead to page  </a:t>
            </a:r>
            <a:r>
              <a:rPr lang="en-SG" sz="1400" b="1" dirty="0" smtClean="0"/>
              <a:t>1.24 , 1.25, 1.26 and 1.30</a:t>
            </a:r>
          </a:p>
          <a:p>
            <a:endParaRPr lang="en-SG" sz="1400" b="1" dirty="0" smtClean="0"/>
          </a:p>
          <a:p>
            <a:pPr marL="285750" indent="-285750">
              <a:buFontTx/>
              <a:buChar char="-"/>
            </a:pPr>
            <a:r>
              <a:rPr lang="en-SG" sz="1400" dirty="0" smtClean="0"/>
              <a:t>When touching on “Message” lead to page </a:t>
            </a:r>
            <a:r>
              <a:rPr lang="en-SG" sz="1400" b="1" dirty="0" smtClean="0"/>
              <a:t>1.30.1 and 1.30.2</a:t>
            </a:r>
          </a:p>
          <a:p>
            <a:pPr marL="285750" indent="-285750">
              <a:buFontTx/>
              <a:buChar char="-"/>
            </a:pPr>
            <a:endParaRPr lang="en-SG" sz="1400" b="1" dirty="0"/>
          </a:p>
          <a:p>
            <a:pPr marL="285750" indent="-285750">
              <a:buFontTx/>
              <a:buChar char="-"/>
            </a:pPr>
            <a:r>
              <a:rPr lang="en-SG" sz="1400" dirty="0" smtClean="0"/>
              <a:t>The </a:t>
            </a:r>
            <a:r>
              <a:rPr lang="en-SG" sz="1400" b="1" dirty="0" smtClean="0"/>
              <a:t>Share</a:t>
            </a:r>
            <a:r>
              <a:rPr lang="en-SG" sz="1400" dirty="0" smtClean="0"/>
              <a:t> job function will be in phase 2</a:t>
            </a: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5569436" y="919884"/>
            <a:ext cx="3395052" cy="551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93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:\Users\HH-LAP~1\AppData\Local\Temp\SNAGHTMLa01db952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694912"/>
            <a:ext cx="2993403" cy="539838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422826" y="1268760"/>
            <a:ext cx="4300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1.38.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Profile screen (Employer)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86049"/>
            <a:ext cx="4822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400" b="1" dirty="0"/>
          </a:p>
          <a:p>
            <a:r>
              <a:rPr lang="en-SG" sz="1400" dirty="0" smtClean="0"/>
              <a:t>• This screen will be displayed when employer touch on </a:t>
            </a:r>
            <a:r>
              <a:rPr lang="en-SG" sz="1400" b="1" dirty="0" smtClean="0"/>
              <a:t>Profile</a:t>
            </a:r>
            <a:r>
              <a:rPr lang="en-SG" sz="1400" dirty="0" smtClean="0"/>
              <a:t> menu</a:t>
            </a:r>
            <a:endParaRPr lang="en-SG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469330" y="3050376"/>
            <a:ext cx="38146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Employer can </a:t>
            </a:r>
            <a:r>
              <a:rPr lang="en-SG" sz="1400" b="1" dirty="0" smtClean="0"/>
              <a:t>update</a:t>
            </a:r>
            <a:r>
              <a:rPr lang="en-SG" sz="1400" dirty="0" smtClean="0"/>
              <a:t> the profile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Employer can </a:t>
            </a:r>
            <a:r>
              <a:rPr lang="en-SG" sz="1400" b="1" dirty="0" smtClean="0"/>
              <a:t>change password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Employer can </a:t>
            </a:r>
            <a:r>
              <a:rPr lang="en-SG" sz="1400" b="1" dirty="0" smtClean="0"/>
              <a:t>Logout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Touch on </a:t>
            </a:r>
            <a:r>
              <a:rPr lang="en-SG" sz="1400" b="1" dirty="0" smtClean="0"/>
              <a:t>Update</a:t>
            </a:r>
            <a:r>
              <a:rPr lang="en-SG" sz="1400" dirty="0" smtClean="0"/>
              <a:t> to save changes</a:t>
            </a:r>
            <a:endParaRPr lang="en-SG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2843808" y="2547863"/>
            <a:ext cx="3205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rgbClr val="FF0000"/>
                </a:solidFill>
              </a:rPr>
              <a:t>For “Company name” field  can NOT modify (should be disabled – grey out)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5" name="Rounded Rectangular Callout 4"/>
          <p:cNvSpPr/>
          <p:nvPr/>
        </p:nvSpPr>
        <p:spPr>
          <a:xfrm>
            <a:off x="2771800" y="210009"/>
            <a:ext cx="2952328" cy="1008112"/>
          </a:xfrm>
          <a:prstGeom prst="wedgeRoundRectCallout">
            <a:avLst>
              <a:gd name="adj1" fmla="val 72816"/>
              <a:gd name="adj2" fmla="val 109168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Question</a:t>
            </a:r>
            <a:r>
              <a:rPr lang="en-US" dirty="0" smtClean="0"/>
              <a:t>:</a:t>
            </a:r>
          </a:p>
          <a:p>
            <a:r>
              <a:rPr lang="en-US" dirty="0" smtClean="0"/>
              <a:t>- User Login ID will display company’s email, right ?</a:t>
            </a:r>
          </a:p>
        </p:txBody>
      </p:sp>
    </p:spTree>
    <p:extLst>
      <p:ext uri="{BB962C8B-B14F-4D97-AF65-F5344CB8AC3E}">
        <p14:creationId xmlns:p14="http://schemas.microsoft.com/office/powerpoint/2010/main" val="358469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68760"/>
            <a:ext cx="4527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1.39.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Settings screen (Employer)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86049"/>
            <a:ext cx="48227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400" b="1" dirty="0"/>
          </a:p>
          <a:p>
            <a:r>
              <a:rPr lang="en-SG" sz="1400" dirty="0" smtClean="0"/>
              <a:t>• This screen is an example of “Terms of </a:t>
            </a:r>
            <a:r>
              <a:rPr lang="en-SG" sz="1400" dirty="0" err="1" smtClean="0"/>
              <a:t>Sevive</a:t>
            </a:r>
            <a:r>
              <a:rPr lang="en-SG" sz="1400" dirty="0" smtClean="0"/>
              <a:t>” that will be displayed when employer touch on “</a:t>
            </a:r>
            <a:r>
              <a:rPr lang="en-SG" sz="1400" b="1" dirty="0" smtClean="0"/>
              <a:t>Settings/Terms of Service</a:t>
            </a:r>
            <a:r>
              <a:rPr lang="en-SG" sz="1400" dirty="0" smtClean="0"/>
              <a:t>” from the </a:t>
            </a:r>
            <a:r>
              <a:rPr lang="en-SG" sz="1400" b="1" dirty="0" smtClean="0"/>
              <a:t>Left</a:t>
            </a:r>
            <a:r>
              <a:rPr lang="en-SG" sz="1400" dirty="0" smtClean="0"/>
              <a:t> menu</a:t>
            </a:r>
            <a:endParaRPr lang="en-SG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469330" y="3266981"/>
            <a:ext cx="38146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Similar this screen for  </a:t>
            </a:r>
            <a:r>
              <a:rPr lang="en-SG" sz="1400" b="1" dirty="0"/>
              <a:t>Privacy Policy</a:t>
            </a:r>
            <a:r>
              <a:rPr lang="en-SG" sz="1400" dirty="0"/>
              <a:t>/ </a:t>
            </a:r>
            <a:r>
              <a:rPr lang="en-SG" sz="1400" b="1" dirty="0"/>
              <a:t>About </a:t>
            </a:r>
            <a:r>
              <a:rPr lang="en-SG" sz="1400" b="1" dirty="0" smtClean="0"/>
              <a:t>Us</a:t>
            </a:r>
            <a:r>
              <a:rPr lang="en-SG" sz="1400" dirty="0" smtClean="0"/>
              <a:t> and  </a:t>
            </a:r>
            <a:r>
              <a:rPr lang="en-SG" sz="1400" b="1" dirty="0" smtClean="0"/>
              <a:t>FAQ/Help</a:t>
            </a:r>
            <a:endParaRPr lang="en-SG" sz="1400" b="1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5796136" y="1124744"/>
            <a:ext cx="3041650" cy="539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71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68760"/>
            <a:ext cx="296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1.40.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Mobile for IOS 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06276" y="2276872"/>
            <a:ext cx="62661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 smtClean="0"/>
              <a:t>Please note that in IOS will also have all above functions, BUT some behaviours may be different from the Android -depended on the IOS support.</a:t>
            </a:r>
            <a:endParaRPr lang="en-SG" sz="2800" b="1" dirty="0"/>
          </a:p>
        </p:txBody>
      </p:sp>
    </p:spTree>
    <p:extLst>
      <p:ext uri="{BB962C8B-B14F-4D97-AF65-F5344CB8AC3E}">
        <p14:creationId xmlns:p14="http://schemas.microsoft.com/office/powerpoint/2010/main" val="144554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68760"/>
            <a:ext cx="4975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1.4.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Register Successfully screen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86049"/>
            <a:ext cx="450921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400" b="1" dirty="0"/>
          </a:p>
          <a:p>
            <a:r>
              <a:rPr lang="en-SG" sz="1400" dirty="0" smtClean="0"/>
              <a:t>• </a:t>
            </a:r>
            <a:r>
              <a:rPr lang="en-SG" sz="1400" dirty="0"/>
              <a:t> </a:t>
            </a:r>
            <a:r>
              <a:rPr lang="en-SG" sz="1400" dirty="0" smtClean="0"/>
              <a:t>This screen will be displayed when jobseeker completed registration</a:t>
            </a:r>
          </a:p>
          <a:p>
            <a:endParaRPr lang="en-SG" sz="1400" dirty="0" smtClean="0"/>
          </a:p>
          <a:p>
            <a:endParaRPr lang="en-SG" sz="1400" dirty="0"/>
          </a:p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b="1" dirty="0"/>
              <a:t>:</a:t>
            </a:r>
            <a:r>
              <a:rPr lang="en-SG" sz="1400" dirty="0"/>
              <a:t> </a:t>
            </a:r>
          </a:p>
          <a:p>
            <a:r>
              <a:rPr lang="en-SG" sz="1400" dirty="0" smtClean="0"/>
              <a:t>User </a:t>
            </a:r>
            <a:r>
              <a:rPr lang="en-SG" sz="1400" dirty="0"/>
              <a:t>Storyboard: 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Then Jobseeker need to go registered email to activate the account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When account is active, Jobseeker can login to the app</a:t>
            </a: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652120" y="1299149"/>
            <a:ext cx="3041650" cy="5010171"/>
          </a:xfrm>
          <a:prstGeom prst="rect">
            <a:avLst/>
          </a:prstGeom>
        </p:spPr>
      </p:pic>
      <p:sp>
        <p:nvSpPr>
          <p:cNvPr id="2" name="Rounded Rectangular Callout 1"/>
          <p:cNvSpPr/>
          <p:nvPr/>
        </p:nvSpPr>
        <p:spPr>
          <a:xfrm>
            <a:off x="613346" y="4725144"/>
            <a:ext cx="4390702" cy="1224136"/>
          </a:xfrm>
          <a:prstGeom prst="wedgeRoundRectCallout">
            <a:avLst>
              <a:gd name="adj1" fmla="val 67763"/>
              <a:gd name="adj2" fmla="val -950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Please note that: If jobseeker </a:t>
            </a:r>
            <a:r>
              <a:rPr lang="en-US" b="1" dirty="0" smtClean="0"/>
              <a:t>sign up by Facebook </a:t>
            </a:r>
            <a:r>
              <a:rPr lang="en-US" dirty="0" smtClean="0"/>
              <a:t>then this screen will NOT be displayed, and that account is auto set to active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31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575" y="980728"/>
            <a:ext cx="3247822" cy="53285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2826" y="1268760"/>
            <a:ext cx="4367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1.5.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Home screen (</a:t>
            </a:r>
            <a:r>
              <a:rPr lang="en-SG" dirty="0" err="1" smtClean="0">
                <a:latin typeface="Arial Black" panose="020B0A04020102020204" pitchFamily="34" charset="0"/>
              </a:rPr>
              <a:t>JobSeeker</a:t>
            </a:r>
            <a:r>
              <a:rPr lang="en-SG" dirty="0" smtClean="0">
                <a:latin typeface="Arial Black" panose="020B0A04020102020204" pitchFamily="34" charset="0"/>
              </a:rPr>
              <a:t>)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86049"/>
            <a:ext cx="46787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r>
              <a:rPr lang="en-SG" sz="1400" dirty="0" smtClean="0"/>
              <a:t>• The Home screen will show </a:t>
            </a:r>
            <a:r>
              <a:rPr lang="en-SG" sz="1400" b="1" dirty="0" smtClean="0"/>
              <a:t>ALL  jobs </a:t>
            </a:r>
            <a:r>
              <a:rPr lang="en-SG" sz="1400" dirty="0" smtClean="0"/>
              <a:t>with the search option</a:t>
            </a:r>
          </a:p>
          <a:p>
            <a:r>
              <a:rPr lang="en-SG" sz="1400" dirty="0" smtClean="0"/>
              <a:t>• </a:t>
            </a:r>
            <a:r>
              <a:rPr lang="en-SG" sz="1400" b="1" dirty="0" smtClean="0"/>
              <a:t>Notification</a:t>
            </a:r>
            <a:r>
              <a:rPr lang="en-SG" sz="1400" dirty="0" smtClean="0"/>
              <a:t>: </a:t>
            </a:r>
            <a:r>
              <a:rPr lang="en-SG" sz="1400" dirty="0" err="1" smtClean="0"/>
              <a:t>JobSeeker</a:t>
            </a:r>
            <a:r>
              <a:rPr lang="en-SG" sz="1400" dirty="0" smtClean="0"/>
              <a:t> can view messages at the right-top screen</a:t>
            </a:r>
          </a:p>
          <a:p>
            <a:endParaRPr lang="en-SG" sz="1400" dirty="0" smtClean="0"/>
          </a:p>
          <a:p>
            <a:r>
              <a:rPr lang="en-SG" sz="1400" dirty="0"/>
              <a:t>• For the first time login, jobseeker will see a “</a:t>
            </a:r>
            <a:r>
              <a:rPr lang="en-SG" sz="1400" b="1" dirty="0"/>
              <a:t>How to use” </a:t>
            </a:r>
            <a:r>
              <a:rPr lang="en-SG" sz="1400" dirty="0"/>
              <a:t>popup; and if don’t want it to show again then select “I know how to use already” check box</a:t>
            </a:r>
          </a:p>
          <a:p>
            <a:endParaRPr lang="en-SG" sz="14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469330" y="4077072"/>
            <a:ext cx="395865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  <a:p>
            <a:pPr marL="285750" indent="-285750">
              <a:buFontTx/>
              <a:buChar char="-"/>
            </a:pPr>
            <a:r>
              <a:rPr lang="en-SG" sz="1400" b="1" dirty="0" smtClean="0"/>
              <a:t>Touch      </a:t>
            </a:r>
            <a:r>
              <a:rPr lang="en-SG" sz="1400" dirty="0" smtClean="0"/>
              <a:t>to call the </a:t>
            </a:r>
            <a:r>
              <a:rPr lang="en-SG" sz="1400" b="1" dirty="0" smtClean="0"/>
              <a:t>Left menu</a:t>
            </a:r>
            <a:endParaRPr lang="en-SG" sz="1400" dirty="0" smtClean="0"/>
          </a:p>
          <a:p>
            <a:pPr marL="285750" indent="-285750">
              <a:buFontTx/>
              <a:buChar char="-"/>
            </a:pPr>
            <a:r>
              <a:rPr lang="en-SG" sz="1400" b="1" dirty="0" smtClean="0"/>
              <a:t>Swipe jobs</a:t>
            </a:r>
            <a:r>
              <a:rPr lang="en-SG" sz="1400" dirty="0" smtClean="0"/>
              <a:t>: from the list, </a:t>
            </a:r>
            <a:r>
              <a:rPr lang="en-SG" sz="1400" dirty="0" err="1" smtClean="0"/>
              <a:t>JobSeeker</a:t>
            </a:r>
            <a:r>
              <a:rPr lang="en-SG" sz="1400" dirty="0" smtClean="0"/>
              <a:t> can swipe-left to skip job, swipe-right to save job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Touch on a job to view in more details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Touch on </a:t>
            </a:r>
            <a:r>
              <a:rPr lang="en-SG" sz="1400" b="1" dirty="0" smtClean="0"/>
              <a:t>Email icon </a:t>
            </a:r>
            <a:r>
              <a:rPr lang="en-SG" sz="1400" dirty="0" smtClean="0"/>
              <a:t>will open Messages screen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4509120"/>
            <a:ext cx="138664" cy="21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3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836712"/>
            <a:ext cx="2882900" cy="49685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2826" y="1268760"/>
            <a:ext cx="4809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1.5.1.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Swipe Left With Undo Action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86049"/>
            <a:ext cx="467873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r>
              <a:rPr lang="en-SG" sz="1400" dirty="0" smtClean="0"/>
              <a:t>• </a:t>
            </a:r>
            <a:r>
              <a:rPr lang="en-SG" sz="1400" dirty="0"/>
              <a:t> </a:t>
            </a:r>
            <a:r>
              <a:rPr lang="en-SG" sz="1400" dirty="0" smtClean="0"/>
              <a:t>When Jobseeker swipe left to skip/delete a job, the system show 2 options to confirm jobseeker to skip/delete job or Undo the action</a:t>
            </a:r>
          </a:p>
          <a:p>
            <a:endParaRPr lang="en-SG" sz="14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469330" y="3143041"/>
            <a:ext cx="39586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Touch</a:t>
            </a:r>
            <a:r>
              <a:rPr lang="en-SG" sz="1400" b="1" dirty="0" smtClean="0"/>
              <a:t> </a:t>
            </a:r>
            <a:r>
              <a:rPr lang="en-SG" sz="1400" dirty="0" smtClean="0"/>
              <a:t>“</a:t>
            </a:r>
            <a:r>
              <a:rPr lang="en-SG" sz="1400" b="1" dirty="0" smtClean="0"/>
              <a:t>Skip job</a:t>
            </a:r>
            <a:r>
              <a:rPr lang="en-SG" sz="1400" dirty="0" smtClean="0"/>
              <a:t>” to skip that job and below job will be pushed up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Touch on </a:t>
            </a:r>
            <a:r>
              <a:rPr lang="en-SG" sz="1400" b="1" dirty="0" smtClean="0"/>
              <a:t>Undo </a:t>
            </a:r>
            <a:r>
              <a:rPr lang="en-SG" sz="1400" dirty="0" smtClean="0"/>
              <a:t>if want to undo the action</a:t>
            </a:r>
          </a:p>
        </p:txBody>
      </p:sp>
    </p:spTree>
    <p:extLst>
      <p:ext uri="{BB962C8B-B14F-4D97-AF65-F5344CB8AC3E}">
        <p14:creationId xmlns:p14="http://schemas.microsoft.com/office/powerpoint/2010/main" val="63673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826" y="1268760"/>
            <a:ext cx="3953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rial Black" panose="020B0A04020102020204" pitchFamily="34" charset="0"/>
              </a:rPr>
              <a:t>1.6.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Left Menu (</a:t>
            </a:r>
            <a:r>
              <a:rPr lang="en-SG" dirty="0" err="1" smtClean="0">
                <a:latin typeface="Arial Black" panose="020B0A04020102020204" pitchFamily="34" charset="0"/>
              </a:rPr>
              <a:t>JobSeeker</a:t>
            </a:r>
            <a:r>
              <a:rPr lang="en-SG" dirty="0" smtClean="0">
                <a:latin typeface="Arial Black" panose="020B0A04020102020204" pitchFamily="34" charset="0"/>
              </a:rPr>
              <a:t>)</a:t>
            </a:r>
            <a:endParaRPr lang="en-SG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330" y="1786049"/>
            <a:ext cx="46067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1.1.1. </a:t>
            </a:r>
            <a:r>
              <a:rPr lang="en-SG" sz="1400" b="1" dirty="0" smtClean="0"/>
              <a:t>Overview </a:t>
            </a:r>
            <a:r>
              <a:rPr lang="en-SG" sz="1400" b="1" dirty="0"/>
              <a:t>and </a:t>
            </a:r>
            <a:r>
              <a:rPr lang="en-SG" sz="1400" b="1" dirty="0" smtClean="0"/>
              <a:t>Goal</a:t>
            </a:r>
          </a:p>
          <a:p>
            <a:endParaRPr lang="en-SG" sz="1400" b="1" dirty="0"/>
          </a:p>
          <a:p>
            <a:r>
              <a:rPr lang="en-SG" sz="1400" dirty="0" smtClean="0"/>
              <a:t>• The </a:t>
            </a:r>
            <a:r>
              <a:rPr lang="en-SG" sz="1400" b="1" dirty="0" smtClean="0"/>
              <a:t>Left menu </a:t>
            </a:r>
            <a:r>
              <a:rPr lang="en-SG" sz="1400" dirty="0" smtClean="0"/>
              <a:t>will be displayed when Jobseeker touch on menu icon            or swipe right</a:t>
            </a:r>
          </a:p>
          <a:p>
            <a:endParaRPr lang="en-SG" sz="1400" dirty="0" smtClean="0"/>
          </a:p>
          <a:p>
            <a:endParaRPr lang="en-SG" sz="14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484320" y="3068960"/>
            <a:ext cx="45917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1.1.2. </a:t>
            </a:r>
            <a:r>
              <a:rPr lang="en-SG" sz="1400" b="1" dirty="0" smtClean="0"/>
              <a:t>Resolution</a:t>
            </a:r>
            <a:r>
              <a:rPr lang="en-SG" sz="1400" dirty="0"/>
              <a:t>: </a:t>
            </a:r>
          </a:p>
          <a:p>
            <a:r>
              <a:rPr lang="en-SG" sz="1400" dirty="0"/>
              <a:t>User Storyboard: 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Touch</a:t>
            </a:r>
            <a:r>
              <a:rPr lang="en-SG" sz="1400" b="1" dirty="0" smtClean="0"/>
              <a:t> “All Jobs</a:t>
            </a:r>
            <a:r>
              <a:rPr lang="en-SG" sz="1400" dirty="0" smtClean="0"/>
              <a:t>” to show all jobs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Touch “</a:t>
            </a:r>
            <a:r>
              <a:rPr lang="en-SG" sz="1400" b="1" dirty="0" smtClean="0"/>
              <a:t>Saved Jobs</a:t>
            </a:r>
            <a:r>
              <a:rPr lang="en-SG" sz="1400" dirty="0" smtClean="0"/>
              <a:t>” to view all saved jobs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Touch on </a:t>
            </a:r>
            <a:r>
              <a:rPr lang="en-SG" sz="1400" b="1" dirty="0" smtClean="0"/>
              <a:t>“Applied Jobs” </a:t>
            </a:r>
            <a:r>
              <a:rPr lang="en-SG" sz="1400" dirty="0" smtClean="0"/>
              <a:t>to view all applied jobs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Touch </a:t>
            </a:r>
            <a:r>
              <a:rPr lang="en-SG" sz="1400" b="1" dirty="0" smtClean="0"/>
              <a:t>Deleted Jobs </a:t>
            </a:r>
            <a:r>
              <a:rPr lang="en-SG" sz="1400" dirty="0" smtClean="0"/>
              <a:t>to view/restore deleted jobs</a:t>
            </a:r>
          </a:p>
          <a:p>
            <a:pPr marL="285750" indent="-285750">
              <a:buFontTx/>
              <a:buChar char="-"/>
            </a:pPr>
            <a:r>
              <a:rPr lang="en-SG" sz="1400" dirty="0" smtClean="0"/>
              <a:t>Touch on any options from </a:t>
            </a:r>
            <a:r>
              <a:rPr lang="en-SG" sz="1400" b="1" dirty="0" smtClean="0"/>
              <a:t>Settings</a:t>
            </a:r>
            <a:r>
              <a:rPr lang="en-SG" sz="1400" dirty="0" smtClean="0"/>
              <a:t> to view info</a:t>
            </a:r>
          </a:p>
          <a:p>
            <a:pPr marL="285750" indent="-285750">
              <a:buFontTx/>
              <a:buChar char="-"/>
            </a:pPr>
            <a:r>
              <a:rPr lang="en-SG" sz="1400" dirty="0"/>
              <a:t>When </a:t>
            </a:r>
            <a:r>
              <a:rPr lang="en-SG" sz="1400" dirty="0" smtClean="0"/>
              <a:t>jobseeker touch </a:t>
            </a:r>
            <a:r>
              <a:rPr lang="en-SG" sz="1400" dirty="0"/>
              <a:t>on          will open a popup with options “Update Profile”, “Change Password” &amp; “Logout” </a:t>
            </a:r>
          </a:p>
          <a:p>
            <a:pPr marL="285750" indent="-285750">
              <a:buFontTx/>
              <a:buChar char="-"/>
            </a:pPr>
            <a:endParaRPr lang="en-SG" sz="1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492896"/>
            <a:ext cx="151747" cy="216024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5508104" y="780030"/>
            <a:ext cx="3242940" cy="545728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4581128"/>
            <a:ext cx="207247" cy="20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0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7844</TotalTime>
  <Words>4260</Words>
  <Application>Microsoft Office PowerPoint</Application>
  <PresentationFormat>On-screen Show (4:3)</PresentationFormat>
  <Paragraphs>556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Arial Black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SUNY Campus Agreement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Searthworld</dc:title>
  <dc:creator>Manfred Low</dc:creator>
  <cp:lastModifiedBy>Thanh Pham</cp:lastModifiedBy>
  <cp:revision>655</cp:revision>
  <dcterms:created xsi:type="dcterms:W3CDTF">2015-08-18T17:26:19Z</dcterms:created>
  <dcterms:modified xsi:type="dcterms:W3CDTF">2016-01-13T06:36:57Z</dcterms:modified>
</cp:coreProperties>
</file>